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7"/>
  </p:notesMasterIdLst>
  <p:handoutMasterIdLst>
    <p:handoutMasterId r:id="rId28"/>
  </p:handoutMasterIdLst>
  <p:sldIdLst>
    <p:sldId id="256" r:id="rId5"/>
    <p:sldId id="258" r:id="rId6"/>
    <p:sldId id="290" r:id="rId7"/>
    <p:sldId id="269" r:id="rId8"/>
    <p:sldId id="291" r:id="rId9"/>
    <p:sldId id="292" r:id="rId10"/>
    <p:sldId id="293" r:id="rId11"/>
    <p:sldId id="294" r:id="rId12"/>
    <p:sldId id="296" r:id="rId13"/>
    <p:sldId id="297" r:id="rId14"/>
    <p:sldId id="298" r:id="rId15"/>
    <p:sldId id="299" r:id="rId16"/>
    <p:sldId id="300" r:id="rId17"/>
    <p:sldId id="301" r:id="rId18"/>
    <p:sldId id="302" r:id="rId19"/>
    <p:sldId id="303" r:id="rId20"/>
    <p:sldId id="304" r:id="rId21"/>
    <p:sldId id="305" r:id="rId22"/>
    <p:sldId id="307" r:id="rId23"/>
    <p:sldId id="308" r:id="rId24"/>
    <p:sldId id="271" r:id="rId25"/>
    <p:sldId id="287" r:id="rId2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D62"/>
    <a:srgbClr val="C5960C"/>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1080" y="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4C66D2-8814-4303-B563-8E59537ACA5F}"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D787EE61-CF4F-4C17-AAEF-D0729B6CB76B}">
      <dgm:prSet phldrT="[Text]" custT="1"/>
      <dgm:spPr>
        <a:solidFill>
          <a:srgbClr val="C5960C"/>
        </a:solidFill>
      </dgm:spPr>
      <dgm:t>
        <a:bodyPr/>
        <a:lstStyle/>
        <a:p>
          <a:r>
            <a:rPr lang="en-US" sz="1000"/>
            <a:t>Donor gives Cash / Check / Credit Card is charged</a:t>
          </a:r>
        </a:p>
      </dgm:t>
    </dgm:pt>
    <dgm:pt modelId="{A2BD7B0B-5D96-414D-B45F-52E6F41D35FA}" type="parTrans" cxnId="{D5CD77B3-EF6E-4C7B-BB09-9C42D2157AFC}">
      <dgm:prSet/>
      <dgm:spPr/>
      <dgm:t>
        <a:bodyPr/>
        <a:lstStyle/>
        <a:p>
          <a:endParaRPr lang="en-US"/>
        </a:p>
      </dgm:t>
    </dgm:pt>
    <dgm:pt modelId="{38D30225-648D-4ADF-B83C-F8B94385AC52}" type="sibTrans" cxnId="{D5CD77B3-EF6E-4C7B-BB09-9C42D2157AFC}">
      <dgm:prSet/>
      <dgm:spPr>
        <a:solidFill>
          <a:srgbClr val="002D62"/>
        </a:solidFill>
      </dgm:spPr>
      <dgm:t>
        <a:bodyPr/>
        <a:lstStyle/>
        <a:p>
          <a:endParaRPr lang="en-US"/>
        </a:p>
      </dgm:t>
    </dgm:pt>
    <dgm:pt modelId="{8F580CB0-D61C-4B4B-8A99-7A4274636047}">
      <dgm:prSet phldrT="[Text]" custT="1"/>
      <dgm:spPr>
        <a:solidFill>
          <a:srgbClr val="C5960C"/>
        </a:solidFill>
      </dgm:spPr>
      <dgm:t>
        <a:bodyPr/>
        <a:lstStyle/>
        <a:p>
          <a:r>
            <a:rPr lang="en-US" sz="800"/>
            <a:t>Dept creates Deposit Transmittal and submits to Foundation along with supporting documentation  </a:t>
          </a:r>
        </a:p>
      </dgm:t>
    </dgm:pt>
    <dgm:pt modelId="{3C6AEA04-E374-45F8-93EB-F1BB11ABFFB7}" type="parTrans" cxnId="{D4B8186D-6E47-4D94-BC7F-6C9EB2F2083F}">
      <dgm:prSet/>
      <dgm:spPr/>
      <dgm:t>
        <a:bodyPr/>
        <a:lstStyle/>
        <a:p>
          <a:endParaRPr lang="en-US"/>
        </a:p>
      </dgm:t>
    </dgm:pt>
    <dgm:pt modelId="{BDC6D5B7-EC18-4E69-AAB5-B3742B5C6313}" type="sibTrans" cxnId="{D4B8186D-6E47-4D94-BC7F-6C9EB2F2083F}">
      <dgm:prSet/>
      <dgm:spPr>
        <a:solidFill>
          <a:srgbClr val="002D62"/>
        </a:solidFill>
      </dgm:spPr>
      <dgm:t>
        <a:bodyPr/>
        <a:lstStyle/>
        <a:p>
          <a:endParaRPr lang="en-US"/>
        </a:p>
      </dgm:t>
    </dgm:pt>
    <dgm:pt modelId="{DA889A48-90E4-4A0C-A217-044998BAFEEA}">
      <dgm:prSet phldrT="[Text]" custT="1"/>
      <dgm:spPr>
        <a:solidFill>
          <a:srgbClr val="C5960C"/>
        </a:solidFill>
      </dgm:spPr>
      <dgm:t>
        <a:bodyPr/>
        <a:lstStyle/>
        <a:p>
          <a:r>
            <a:rPr lang="en-US" sz="900"/>
            <a:t>Foundation deposits to bank and records to PeopleSoft  AND sends to Advancement</a:t>
          </a:r>
        </a:p>
      </dgm:t>
    </dgm:pt>
    <dgm:pt modelId="{7CD0FB1B-E373-4189-BDA7-604780CF67D6}" type="parTrans" cxnId="{F576497D-BF18-4C40-ADCD-6A22A2BB54F8}">
      <dgm:prSet/>
      <dgm:spPr/>
      <dgm:t>
        <a:bodyPr/>
        <a:lstStyle/>
        <a:p>
          <a:endParaRPr lang="en-US"/>
        </a:p>
      </dgm:t>
    </dgm:pt>
    <dgm:pt modelId="{C1401466-F225-4CEA-8B80-48E8D58B9B8F}" type="sibTrans" cxnId="{F576497D-BF18-4C40-ADCD-6A22A2BB54F8}">
      <dgm:prSet/>
      <dgm:spPr>
        <a:solidFill>
          <a:srgbClr val="002D62"/>
        </a:solidFill>
      </dgm:spPr>
      <dgm:t>
        <a:bodyPr/>
        <a:lstStyle/>
        <a:p>
          <a:endParaRPr lang="en-US"/>
        </a:p>
      </dgm:t>
    </dgm:pt>
    <dgm:pt modelId="{2F3CF16A-CE14-442B-9D0C-5CE6F5B41830}">
      <dgm:prSet phldrT="[Text]" custT="1"/>
      <dgm:spPr>
        <a:solidFill>
          <a:srgbClr val="C5960C"/>
        </a:solidFill>
      </dgm:spPr>
      <dgm:t>
        <a:bodyPr/>
        <a:lstStyle/>
        <a:p>
          <a:r>
            <a:rPr lang="en-US" sz="900"/>
            <a:t>Advancement enters gift in RE, updates donor info, receipts/acknowledges donors</a:t>
          </a:r>
        </a:p>
      </dgm:t>
    </dgm:pt>
    <dgm:pt modelId="{526C1216-CF09-4787-8CE1-120E932AFBF4}" type="parTrans" cxnId="{C0116715-AFFF-42AE-8B49-DB9E04172891}">
      <dgm:prSet/>
      <dgm:spPr/>
      <dgm:t>
        <a:bodyPr/>
        <a:lstStyle/>
        <a:p>
          <a:endParaRPr lang="en-US"/>
        </a:p>
      </dgm:t>
    </dgm:pt>
    <dgm:pt modelId="{BE29BEF5-4BC9-4682-A456-0FED6DCDA210}" type="sibTrans" cxnId="{C0116715-AFFF-42AE-8B49-DB9E04172891}">
      <dgm:prSet/>
      <dgm:spPr>
        <a:solidFill>
          <a:srgbClr val="002D62"/>
        </a:solidFill>
      </dgm:spPr>
      <dgm:t>
        <a:bodyPr/>
        <a:lstStyle/>
        <a:p>
          <a:endParaRPr lang="en-US"/>
        </a:p>
      </dgm:t>
    </dgm:pt>
    <dgm:pt modelId="{CCEBC528-303E-4DAF-BF7B-C3B9114DF27E}">
      <dgm:prSet phldrT="[Text]" custT="1"/>
      <dgm:spPr>
        <a:solidFill>
          <a:srgbClr val="C5960C"/>
        </a:solidFill>
      </dgm:spPr>
      <dgm:t>
        <a:bodyPr/>
        <a:lstStyle/>
        <a:p>
          <a:r>
            <a:rPr lang="en-US" sz="1000" err="1"/>
            <a:t>Dept</a:t>
          </a:r>
          <a:r>
            <a:rPr lang="en-US" sz="1000"/>
            <a:t> uses funds to fulfill the donor’s intent </a:t>
          </a:r>
        </a:p>
      </dgm:t>
    </dgm:pt>
    <dgm:pt modelId="{C871E9DE-B16F-48F6-97A7-DF638733A61B}" type="parTrans" cxnId="{89BE95F9-77E1-4FC5-90B1-9D32D81EE89D}">
      <dgm:prSet/>
      <dgm:spPr/>
      <dgm:t>
        <a:bodyPr/>
        <a:lstStyle/>
        <a:p>
          <a:endParaRPr lang="en-US"/>
        </a:p>
      </dgm:t>
    </dgm:pt>
    <dgm:pt modelId="{C4EF0611-7CB4-4085-A01B-2521A615B64C}" type="sibTrans" cxnId="{89BE95F9-77E1-4FC5-90B1-9D32D81EE89D}">
      <dgm:prSet/>
      <dgm:spPr>
        <a:solidFill>
          <a:srgbClr val="002D62"/>
        </a:solidFill>
      </dgm:spPr>
      <dgm:t>
        <a:bodyPr/>
        <a:lstStyle/>
        <a:p>
          <a:endParaRPr lang="en-US"/>
        </a:p>
      </dgm:t>
    </dgm:pt>
    <dgm:pt modelId="{933A9AB8-109A-408C-884C-211EC833A371}" type="pres">
      <dgm:prSet presAssocID="{E84C66D2-8814-4303-B563-8E59537ACA5F}" presName="cycle" presStyleCnt="0">
        <dgm:presLayoutVars>
          <dgm:dir/>
          <dgm:resizeHandles val="exact"/>
        </dgm:presLayoutVars>
      </dgm:prSet>
      <dgm:spPr/>
    </dgm:pt>
    <dgm:pt modelId="{E09F6580-08A5-4828-97D1-8385FAC5F09C}" type="pres">
      <dgm:prSet presAssocID="{D787EE61-CF4F-4C17-AAEF-D0729B6CB76B}" presName="node" presStyleLbl="node1" presStyleIdx="0" presStyleCnt="5">
        <dgm:presLayoutVars>
          <dgm:bulletEnabled val="1"/>
        </dgm:presLayoutVars>
      </dgm:prSet>
      <dgm:spPr/>
    </dgm:pt>
    <dgm:pt modelId="{9428675D-C121-4F3B-BA97-1122CC8164C9}" type="pres">
      <dgm:prSet presAssocID="{38D30225-648D-4ADF-B83C-F8B94385AC52}" presName="sibTrans" presStyleLbl="sibTrans2D1" presStyleIdx="0" presStyleCnt="5"/>
      <dgm:spPr/>
    </dgm:pt>
    <dgm:pt modelId="{F24F068D-2777-4851-94D9-14F89B2094B0}" type="pres">
      <dgm:prSet presAssocID="{38D30225-648D-4ADF-B83C-F8B94385AC52}" presName="connectorText" presStyleLbl="sibTrans2D1" presStyleIdx="0" presStyleCnt="5"/>
      <dgm:spPr/>
    </dgm:pt>
    <dgm:pt modelId="{D00AA327-7460-4D56-9E91-A1C7087560F9}" type="pres">
      <dgm:prSet presAssocID="{8F580CB0-D61C-4B4B-8A99-7A4274636047}" presName="node" presStyleLbl="node1" presStyleIdx="1" presStyleCnt="5">
        <dgm:presLayoutVars>
          <dgm:bulletEnabled val="1"/>
        </dgm:presLayoutVars>
      </dgm:prSet>
      <dgm:spPr/>
    </dgm:pt>
    <dgm:pt modelId="{54A060EB-962E-4021-81AB-2F12E8DD0D74}" type="pres">
      <dgm:prSet presAssocID="{BDC6D5B7-EC18-4E69-AAB5-B3742B5C6313}" presName="sibTrans" presStyleLbl="sibTrans2D1" presStyleIdx="1" presStyleCnt="5"/>
      <dgm:spPr/>
    </dgm:pt>
    <dgm:pt modelId="{48C0926F-05BD-4045-9B58-EDADD2A369D1}" type="pres">
      <dgm:prSet presAssocID="{BDC6D5B7-EC18-4E69-AAB5-B3742B5C6313}" presName="connectorText" presStyleLbl="sibTrans2D1" presStyleIdx="1" presStyleCnt="5"/>
      <dgm:spPr/>
    </dgm:pt>
    <dgm:pt modelId="{3CFA7264-86A3-4F58-8777-756433AD0687}" type="pres">
      <dgm:prSet presAssocID="{DA889A48-90E4-4A0C-A217-044998BAFEEA}" presName="node" presStyleLbl="node1" presStyleIdx="2" presStyleCnt="5">
        <dgm:presLayoutVars>
          <dgm:bulletEnabled val="1"/>
        </dgm:presLayoutVars>
      </dgm:prSet>
      <dgm:spPr/>
    </dgm:pt>
    <dgm:pt modelId="{FEA9B5A9-0AD6-4514-BBB9-72DEFD75AB11}" type="pres">
      <dgm:prSet presAssocID="{C1401466-F225-4CEA-8B80-48E8D58B9B8F}" presName="sibTrans" presStyleLbl="sibTrans2D1" presStyleIdx="2" presStyleCnt="5"/>
      <dgm:spPr/>
    </dgm:pt>
    <dgm:pt modelId="{8124FA4C-46B5-4592-8F09-79923EF6E07C}" type="pres">
      <dgm:prSet presAssocID="{C1401466-F225-4CEA-8B80-48E8D58B9B8F}" presName="connectorText" presStyleLbl="sibTrans2D1" presStyleIdx="2" presStyleCnt="5"/>
      <dgm:spPr/>
    </dgm:pt>
    <dgm:pt modelId="{DF358B01-CA8C-4961-A941-F7D066BBA017}" type="pres">
      <dgm:prSet presAssocID="{2F3CF16A-CE14-442B-9D0C-5CE6F5B41830}" presName="node" presStyleLbl="node1" presStyleIdx="3" presStyleCnt="5">
        <dgm:presLayoutVars>
          <dgm:bulletEnabled val="1"/>
        </dgm:presLayoutVars>
      </dgm:prSet>
      <dgm:spPr/>
    </dgm:pt>
    <dgm:pt modelId="{E74EEB6E-CCCB-41E8-A00E-08CE3E57B098}" type="pres">
      <dgm:prSet presAssocID="{BE29BEF5-4BC9-4682-A456-0FED6DCDA210}" presName="sibTrans" presStyleLbl="sibTrans2D1" presStyleIdx="3" presStyleCnt="5"/>
      <dgm:spPr/>
    </dgm:pt>
    <dgm:pt modelId="{DE4B5B06-EC07-4B87-BB8F-F5106727DE78}" type="pres">
      <dgm:prSet presAssocID="{BE29BEF5-4BC9-4682-A456-0FED6DCDA210}" presName="connectorText" presStyleLbl="sibTrans2D1" presStyleIdx="3" presStyleCnt="5"/>
      <dgm:spPr/>
    </dgm:pt>
    <dgm:pt modelId="{FCFDCBDE-C3BB-411D-AE9C-E7AA3448ABE7}" type="pres">
      <dgm:prSet presAssocID="{CCEBC528-303E-4DAF-BF7B-C3B9114DF27E}" presName="node" presStyleLbl="node1" presStyleIdx="4" presStyleCnt="5">
        <dgm:presLayoutVars>
          <dgm:bulletEnabled val="1"/>
        </dgm:presLayoutVars>
      </dgm:prSet>
      <dgm:spPr/>
    </dgm:pt>
    <dgm:pt modelId="{02E80C3F-6899-4658-A628-C0C662851006}" type="pres">
      <dgm:prSet presAssocID="{C4EF0611-7CB4-4085-A01B-2521A615B64C}" presName="sibTrans" presStyleLbl="sibTrans2D1" presStyleIdx="4" presStyleCnt="5"/>
      <dgm:spPr/>
    </dgm:pt>
    <dgm:pt modelId="{C82424D7-B84C-4C85-93BD-F14E69540E9C}" type="pres">
      <dgm:prSet presAssocID="{C4EF0611-7CB4-4085-A01B-2521A615B64C}" presName="connectorText" presStyleLbl="sibTrans2D1" presStyleIdx="4" presStyleCnt="5"/>
      <dgm:spPr/>
    </dgm:pt>
  </dgm:ptLst>
  <dgm:cxnLst>
    <dgm:cxn modelId="{E9053D10-B217-429B-82AA-93236B89CD7F}" type="presOf" srcId="{BDC6D5B7-EC18-4E69-AAB5-B3742B5C6313}" destId="{54A060EB-962E-4021-81AB-2F12E8DD0D74}" srcOrd="0" destOrd="0" presId="urn:microsoft.com/office/officeart/2005/8/layout/cycle2"/>
    <dgm:cxn modelId="{B7FEDB11-3049-4E4E-928A-B56BECDC7E56}" type="presOf" srcId="{C1401466-F225-4CEA-8B80-48E8D58B9B8F}" destId="{8124FA4C-46B5-4592-8F09-79923EF6E07C}" srcOrd="1" destOrd="0" presId="urn:microsoft.com/office/officeart/2005/8/layout/cycle2"/>
    <dgm:cxn modelId="{C0116715-AFFF-42AE-8B49-DB9E04172891}" srcId="{E84C66D2-8814-4303-B563-8E59537ACA5F}" destId="{2F3CF16A-CE14-442B-9D0C-5CE6F5B41830}" srcOrd="3" destOrd="0" parTransId="{526C1216-CF09-4787-8CE1-120E932AFBF4}" sibTransId="{BE29BEF5-4BC9-4682-A456-0FED6DCDA210}"/>
    <dgm:cxn modelId="{CB21971A-3D66-4F05-8405-FC0B610095DC}" type="presOf" srcId="{E84C66D2-8814-4303-B563-8E59537ACA5F}" destId="{933A9AB8-109A-408C-884C-211EC833A371}" srcOrd="0" destOrd="0" presId="urn:microsoft.com/office/officeart/2005/8/layout/cycle2"/>
    <dgm:cxn modelId="{FD5D4F30-98CD-4574-9598-5E9E62E99B3C}" type="presOf" srcId="{2F3CF16A-CE14-442B-9D0C-5CE6F5B41830}" destId="{DF358B01-CA8C-4961-A941-F7D066BBA017}" srcOrd="0" destOrd="0" presId="urn:microsoft.com/office/officeart/2005/8/layout/cycle2"/>
    <dgm:cxn modelId="{CC13323C-E38D-41BF-B2CA-8B98A23E5A2D}" type="presOf" srcId="{BE29BEF5-4BC9-4682-A456-0FED6DCDA210}" destId="{E74EEB6E-CCCB-41E8-A00E-08CE3E57B098}" srcOrd="0" destOrd="0" presId="urn:microsoft.com/office/officeart/2005/8/layout/cycle2"/>
    <dgm:cxn modelId="{5B96F13E-3833-4432-B304-C47DC98AFDE4}" type="presOf" srcId="{38D30225-648D-4ADF-B83C-F8B94385AC52}" destId="{9428675D-C121-4F3B-BA97-1122CC8164C9}" srcOrd="0" destOrd="0" presId="urn:microsoft.com/office/officeart/2005/8/layout/cycle2"/>
    <dgm:cxn modelId="{80D12340-CC68-4C8A-8FC5-99907D32DDDF}" type="presOf" srcId="{38D30225-648D-4ADF-B83C-F8B94385AC52}" destId="{F24F068D-2777-4851-94D9-14F89B2094B0}" srcOrd="1" destOrd="0" presId="urn:microsoft.com/office/officeart/2005/8/layout/cycle2"/>
    <dgm:cxn modelId="{C6907546-446D-4912-9966-A78A57C33F68}" type="presOf" srcId="{C4EF0611-7CB4-4085-A01B-2521A615B64C}" destId="{02E80C3F-6899-4658-A628-C0C662851006}" srcOrd="0" destOrd="0" presId="urn:microsoft.com/office/officeart/2005/8/layout/cycle2"/>
    <dgm:cxn modelId="{D4B8186D-6E47-4D94-BC7F-6C9EB2F2083F}" srcId="{E84C66D2-8814-4303-B563-8E59537ACA5F}" destId="{8F580CB0-D61C-4B4B-8A99-7A4274636047}" srcOrd="1" destOrd="0" parTransId="{3C6AEA04-E374-45F8-93EB-F1BB11ABFFB7}" sibTransId="{BDC6D5B7-EC18-4E69-AAB5-B3742B5C6313}"/>
    <dgm:cxn modelId="{F576497D-BF18-4C40-ADCD-6A22A2BB54F8}" srcId="{E84C66D2-8814-4303-B563-8E59537ACA5F}" destId="{DA889A48-90E4-4A0C-A217-044998BAFEEA}" srcOrd="2" destOrd="0" parTransId="{7CD0FB1B-E373-4189-BDA7-604780CF67D6}" sibTransId="{C1401466-F225-4CEA-8B80-48E8D58B9B8F}"/>
    <dgm:cxn modelId="{D68EBA82-B46F-4E50-B4A3-E6C547B7F5D5}" type="presOf" srcId="{8F580CB0-D61C-4B4B-8A99-7A4274636047}" destId="{D00AA327-7460-4D56-9E91-A1C7087560F9}" srcOrd="0" destOrd="0" presId="urn:microsoft.com/office/officeart/2005/8/layout/cycle2"/>
    <dgm:cxn modelId="{A25E579F-143F-457C-9E80-C2FF8AE5BDAA}" type="presOf" srcId="{BE29BEF5-4BC9-4682-A456-0FED6DCDA210}" destId="{DE4B5B06-EC07-4B87-BB8F-F5106727DE78}" srcOrd="1" destOrd="0" presId="urn:microsoft.com/office/officeart/2005/8/layout/cycle2"/>
    <dgm:cxn modelId="{D5CD77B3-EF6E-4C7B-BB09-9C42D2157AFC}" srcId="{E84C66D2-8814-4303-B563-8E59537ACA5F}" destId="{D787EE61-CF4F-4C17-AAEF-D0729B6CB76B}" srcOrd="0" destOrd="0" parTransId="{A2BD7B0B-5D96-414D-B45F-52E6F41D35FA}" sibTransId="{38D30225-648D-4ADF-B83C-F8B94385AC52}"/>
    <dgm:cxn modelId="{F9859DBD-6EF1-439B-AC5D-798341BF6D2E}" type="presOf" srcId="{D787EE61-CF4F-4C17-AAEF-D0729B6CB76B}" destId="{E09F6580-08A5-4828-97D1-8385FAC5F09C}" srcOrd="0" destOrd="0" presId="urn:microsoft.com/office/officeart/2005/8/layout/cycle2"/>
    <dgm:cxn modelId="{66F27CC9-78B9-4933-9168-9D7EA3CCCF9F}" type="presOf" srcId="{BDC6D5B7-EC18-4E69-AAB5-B3742B5C6313}" destId="{48C0926F-05BD-4045-9B58-EDADD2A369D1}" srcOrd="1" destOrd="0" presId="urn:microsoft.com/office/officeart/2005/8/layout/cycle2"/>
    <dgm:cxn modelId="{8B0760CC-B5D0-4780-89CD-E207246D2CE2}" type="presOf" srcId="{CCEBC528-303E-4DAF-BF7B-C3B9114DF27E}" destId="{FCFDCBDE-C3BB-411D-AE9C-E7AA3448ABE7}" srcOrd="0" destOrd="0" presId="urn:microsoft.com/office/officeart/2005/8/layout/cycle2"/>
    <dgm:cxn modelId="{89BE95F9-77E1-4FC5-90B1-9D32D81EE89D}" srcId="{E84C66D2-8814-4303-B563-8E59537ACA5F}" destId="{CCEBC528-303E-4DAF-BF7B-C3B9114DF27E}" srcOrd="4" destOrd="0" parTransId="{C871E9DE-B16F-48F6-97A7-DF638733A61B}" sibTransId="{C4EF0611-7CB4-4085-A01B-2521A615B64C}"/>
    <dgm:cxn modelId="{F1EE31FA-77A0-4761-8878-9F29AF09CC0F}" type="presOf" srcId="{C1401466-F225-4CEA-8B80-48E8D58B9B8F}" destId="{FEA9B5A9-0AD6-4514-BBB9-72DEFD75AB11}" srcOrd="0" destOrd="0" presId="urn:microsoft.com/office/officeart/2005/8/layout/cycle2"/>
    <dgm:cxn modelId="{42D815FB-AA74-43AD-80A0-2CB034713B9E}" type="presOf" srcId="{DA889A48-90E4-4A0C-A217-044998BAFEEA}" destId="{3CFA7264-86A3-4F58-8777-756433AD0687}" srcOrd="0" destOrd="0" presId="urn:microsoft.com/office/officeart/2005/8/layout/cycle2"/>
    <dgm:cxn modelId="{253C0FFD-A03F-4D7A-97BF-5D0853EA3E6A}" type="presOf" srcId="{C4EF0611-7CB4-4085-A01B-2521A615B64C}" destId="{C82424D7-B84C-4C85-93BD-F14E69540E9C}" srcOrd="1" destOrd="0" presId="urn:microsoft.com/office/officeart/2005/8/layout/cycle2"/>
    <dgm:cxn modelId="{C0F10A1F-8B10-4CDF-AC77-89AC1AB3124A}" type="presParOf" srcId="{933A9AB8-109A-408C-884C-211EC833A371}" destId="{E09F6580-08A5-4828-97D1-8385FAC5F09C}" srcOrd="0" destOrd="0" presId="urn:microsoft.com/office/officeart/2005/8/layout/cycle2"/>
    <dgm:cxn modelId="{1F81B9E0-6C4B-4827-B6CF-BFE9438C78AC}" type="presParOf" srcId="{933A9AB8-109A-408C-884C-211EC833A371}" destId="{9428675D-C121-4F3B-BA97-1122CC8164C9}" srcOrd="1" destOrd="0" presId="urn:microsoft.com/office/officeart/2005/8/layout/cycle2"/>
    <dgm:cxn modelId="{CF0339A8-200F-4E85-9292-4F31000A63B8}" type="presParOf" srcId="{9428675D-C121-4F3B-BA97-1122CC8164C9}" destId="{F24F068D-2777-4851-94D9-14F89B2094B0}" srcOrd="0" destOrd="0" presId="urn:microsoft.com/office/officeart/2005/8/layout/cycle2"/>
    <dgm:cxn modelId="{E131B518-596C-4728-9D29-C32047EE93CB}" type="presParOf" srcId="{933A9AB8-109A-408C-884C-211EC833A371}" destId="{D00AA327-7460-4D56-9E91-A1C7087560F9}" srcOrd="2" destOrd="0" presId="urn:microsoft.com/office/officeart/2005/8/layout/cycle2"/>
    <dgm:cxn modelId="{2ABA3ACA-2630-41BE-A5F0-0F52590DE957}" type="presParOf" srcId="{933A9AB8-109A-408C-884C-211EC833A371}" destId="{54A060EB-962E-4021-81AB-2F12E8DD0D74}" srcOrd="3" destOrd="0" presId="urn:microsoft.com/office/officeart/2005/8/layout/cycle2"/>
    <dgm:cxn modelId="{50A42B51-1E48-46C1-9CF4-A76F695F9659}" type="presParOf" srcId="{54A060EB-962E-4021-81AB-2F12E8DD0D74}" destId="{48C0926F-05BD-4045-9B58-EDADD2A369D1}" srcOrd="0" destOrd="0" presId="urn:microsoft.com/office/officeart/2005/8/layout/cycle2"/>
    <dgm:cxn modelId="{B5C280B1-745A-420B-83E4-0C2C69E17DEF}" type="presParOf" srcId="{933A9AB8-109A-408C-884C-211EC833A371}" destId="{3CFA7264-86A3-4F58-8777-756433AD0687}" srcOrd="4" destOrd="0" presId="urn:microsoft.com/office/officeart/2005/8/layout/cycle2"/>
    <dgm:cxn modelId="{A41018E4-E429-4612-9E65-F5F209FA5273}" type="presParOf" srcId="{933A9AB8-109A-408C-884C-211EC833A371}" destId="{FEA9B5A9-0AD6-4514-BBB9-72DEFD75AB11}" srcOrd="5" destOrd="0" presId="urn:microsoft.com/office/officeart/2005/8/layout/cycle2"/>
    <dgm:cxn modelId="{3CFA69FD-7648-47D3-AEF5-F81FDD5BD47C}" type="presParOf" srcId="{FEA9B5A9-0AD6-4514-BBB9-72DEFD75AB11}" destId="{8124FA4C-46B5-4592-8F09-79923EF6E07C}" srcOrd="0" destOrd="0" presId="urn:microsoft.com/office/officeart/2005/8/layout/cycle2"/>
    <dgm:cxn modelId="{4FD22B7E-44E5-4006-8170-09BC85FAB1B1}" type="presParOf" srcId="{933A9AB8-109A-408C-884C-211EC833A371}" destId="{DF358B01-CA8C-4961-A941-F7D066BBA017}" srcOrd="6" destOrd="0" presId="urn:microsoft.com/office/officeart/2005/8/layout/cycle2"/>
    <dgm:cxn modelId="{F7862954-5371-4D8E-AD80-B508EDBF5096}" type="presParOf" srcId="{933A9AB8-109A-408C-884C-211EC833A371}" destId="{E74EEB6E-CCCB-41E8-A00E-08CE3E57B098}" srcOrd="7" destOrd="0" presId="urn:microsoft.com/office/officeart/2005/8/layout/cycle2"/>
    <dgm:cxn modelId="{2D9B0496-B1C2-4D14-8CF1-5949E1CF7599}" type="presParOf" srcId="{E74EEB6E-CCCB-41E8-A00E-08CE3E57B098}" destId="{DE4B5B06-EC07-4B87-BB8F-F5106727DE78}" srcOrd="0" destOrd="0" presId="urn:microsoft.com/office/officeart/2005/8/layout/cycle2"/>
    <dgm:cxn modelId="{5454A203-7213-416A-A3C6-92036AC055B5}" type="presParOf" srcId="{933A9AB8-109A-408C-884C-211EC833A371}" destId="{FCFDCBDE-C3BB-411D-AE9C-E7AA3448ABE7}" srcOrd="8" destOrd="0" presId="urn:microsoft.com/office/officeart/2005/8/layout/cycle2"/>
    <dgm:cxn modelId="{704B75D7-2222-4938-8113-74A0D0B88105}" type="presParOf" srcId="{933A9AB8-109A-408C-884C-211EC833A371}" destId="{02E80C3F-6899-4658-A628-C0C662851006}" srcOrd="9" destOrd="0" presId="urn:microsoft.com/office/officeart/2005/8/layout/cycle2"/>
    <dgm:cxn modelId="{ED3B8F8C-2AE9-43DC-980C-F727C7A56909}" type="presParOf" srcId="{02E80C3F-6899-4658-A628-C0C662851006}" destId="{C82424D7-B84C-4C85-93BD-F14E69540E9C}" srcOrd="0" destOrd="0" presId="urn:microsoft.com/office/officeart/2005/8/layout/cycle2"/>
  </dgm:cxnLst>
  <dgm:bg/>
  <dgm:whole/>
  <dgm:extLst>
    <a:ext uri="http://schemas.microsoft.com/office/drawing/2008/diagram">
      <dsp:dataModelExt xmlns:dsp="http://schemas.microsoft.com/office/drawing/2008/diagram" relId="rId8"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9F6580-08A5-4828-97D1-8385FAC5F09C}">
      <dsp:nvSpPr>
        <dsp:cNvPr id="0" name=""/>
        <dsp:cNvSpPr/>
      </dsp:nvSpPr>
      <dsp:spPr>
        <a:xfrm>
          <a:off x="3213865" y="416"/>
          <a:ext cx="1188116" cy="1188116"/>
        </a:xfrm>
        <a:prstGeom prst="ellipse">
          <a:avLst/>
        </a:prstGeom>
        <a:solidFill>
          <a:srgbClr val="C5960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kern="1200"/>
            <a:t>Donor gives Cash / Check / Credit Card is charged</a:t>
          </a:r>
        </a:p>
      </dsp:txBody>
      <dsp:txXfrm>
        <a:off x="3387861" y="174412"/>
        <a:ext cx="840124" cy="840124"/>
      </dsp:txXfrm>
    </dsp:sp>
    <dsp:sp modelId="{9428675D-C121-4F3B-BA97-1122CC8164C9}">
      <dsp:nvSpPr>
        <dsp:cNvPr id="0" name=""/>
        <dsp:cNvSpPr/>
      </dsp:nvSpPr>
      <dsp:spPr>
        <a:xfrm rot="2160000">
          <a:off x="4364752" y="913759"/>
          <a:ext cx="317172" cy="400989"/>
        </a:xfrm>
        <a:prstGeom prst="rightArrow">
          <a:avLst>
            <a:gd name="adj1" fmla="val 60000"/>
            <a:gd name="adj2" fmla="val 50000"/>
          </a:avLst>
        </a:prstGeom>
        <a:solidFill>
          <a:srgbClr val="002D6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4373838" y="965993"/>
        <a:ext cx="222020" cy="240593"/>
      </dsp:txXfrm>
    </dsp:sp>
    <dsp:sp modelId="{D00AA327-7460-4D56-9E91-A1C7087560F9}">
      <dsp:nvSpPr>
        <dsp:cNvPr id="0" name=""/>
        <dsp:cNvSpPr/>
      </dsp:nvSpPr>
      <dsp:spPr>
        <a:xfrm>
          <a:off x="4659218" y="1050526"/>
          <a:ext cx="1188116" cy="1188116"/>
        </a:xfrm>
        <a:prstGeom prst="ellipse">
          <a:avLst/>
        </a:prstGeom>
        <a:solidFill>
          <a:srgbClr val="C5960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en-US" sz="800" kern="1200"/>
            <a:t>Dept creates Deposit Transmittal and submits to Foundation along with supporting documentation  </a:t>
          </a:r>
        </a:p>
      </dsp:txBody>
      <dsp:txXfrm>
        <a:off x="4833214" y="1224522"/>
        <a:ext cx="840124" cy="840124"/>
      </dsp:txXfrm>
    </dsp:sp>
    <dsp:sp modelId="{54A060EB-962E-4021-81AB-2F12E8DD0D74}">
      <dsp:nvSpPr>
        <dsp:cNvPr id="0" name=""/>
        <dsp:cNvSpPr/>
      </dsp:nvSpPr>
      <dsp:spPr>
        <a:xfrm rot="6480000">
          <a:off x="4821427" y="2285110"/>
          <a:ext cx="317172" cy="400989"/>
        </a:xfrm>
        <a:prstGeom prst="rightArrow">
          <a:avLst>
            <a:gd name="adj1" fmla="val 60000"/>
            <a:gd name="adj2" fmla="val 50000"/>
          </a:avLst>
        </a:prstGeom>
        <a:solidFill>
          <a:srgbClr val="002D6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rot="10800000">
        <a:off x="4883705" y="2320061"/>
        <a:ext cx="222020" cy="240593"/>
      </dsp:txXfrm>
    </dsp:sp>
    <dsp:sp modelId="{3CFA7264-86A3-4F58-8777-756433AD0687}">
      <dsp:nvSpPr>
        <dsp:cNvPr id="0" name=""/>
        <dsp:cNvSpPr/>
      </dsp:nvSpPr>
      <dsp:spPr>
        <a:xfrm>
          <a:off x="4107143" y="2749641"/>
          <a:ext cx="1188116" cy="1188116"/>
        </a:xfrm>
        <a:prstGeom prst="ellipse">
          <a:avLst/>
        </a:prstGeom>
        <a:solidFill>
          <a:srgbClr val="C5960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a:t>Foundation deposits to bank and records to PeopleSoft  AND sends to Advancement</a:t>
          </a:r>
        </a:p>
      </dsp:txBody>
      <dsp:txXfrm>
        <a:off x="4281139" y="2923637"/>
        <a:ext cx="840124" cy="840124"/>
      </dsp:txXfrm>
    </dsp:sp>
    <dsp:sp modelId="{FEA9B5A9-0AD6-4514-BBB9-72DEFD75AB11}">
      <dsp:nvSpPr>
        <dsp:cNvPr id="0" name=""/>
        <dsp:cNvSpPr/>
      </dsp:nvSpPr>
      <dsp:spPr>
        <a:xfrm rot="10800000">
          <a:off x="3658314" y="3143205"/>
          <a:ext cx="317172" cy="400989"/>
        </a:xfrm>
        <a:prstGeom prst="rightArrow">
          <a:avLst>
            <a:gd name="adj1" fmla="val 60000"/>
            <a:gd name="adj2" fmla="val 50000"/>
          </a:avLst>
        </a:prstGeom>
        <a:solidFill>
          <a:srgbClr val="002D6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rot="10800000">
        <a:off x="3753466" y="3223403"/>
        <a:ext cx="222020" cy="240593"/>
      </dsp:txXfrm>
    </dsp:sp>
    <dsp:sp modelId="{DF358B01-CA8C-4961-A941-F7D066BBA017}">
      <dsp:nvSpPr>
        <dsp:cNvPr id="0" name=""/>
        <dsp:cNvSpPr/>
      </dsp:nvSpPr>
      <dsp:spPr>
        <a:xfrm>
          <a:off x="2320587" y="2749641"/>
          <a:ext cx="1188116" cy="1188116"/>
        </a:xfrm>
        <a:prstGeom prst="ellipse">
          <a:avLst/>
        </a:prstGeom>
        <a:solidFill>
          <a:srgbClr val="C5960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a:t>Advancement enters gift in RE, updates donor info, receipts/acknowledges donors</a:t>
          </a:r>
        </a:p>
      </dsp:txBody>
      <dsp:txXfrm>
        <a:off x="2494583" y="2923637"/>
        <a:ext cx="840124" cy="840124"/>
      </dsp:txXfrm>
    </dsp:sp>
    <dsp:sp modelId="{E74EEB6E-CCCB-41E8-A00E-08CE3E57B098}">
      <dsp:nvSpPr>
        <dsp:cNvPr id="0" name=""/>
        <dsp:cNvSpPr/>
      </dsp:nvSpPr>
      <dsp:spPr>
        <a:xfrm rot="15120000">
          <a:off x="2482796" y="2302185"/>
          <a:ext cx="317172" cy="400989"/>
        </a:xfrm>
        <a:prstGeom prst="rightArrow">
          <a:avLst>
            <a:gd name="adj1" fmla="val 60000"/>
            <a:gd name="adj2" fmla="val 50000"/>
          </a:avLst>
        </a:prstGeom>
        <a:solidFill>
          <a:srgbClr val="002D6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rot="10800000">
        <a:off x="2545074" y="2427630"/>
        <a:ext cx="222020" cy="240593"/>
      </dsp:txXfrm>
    </dsp:sp>
    <dsp:sp modelId="{FCFDCBDE-C3BB-411D-AE9C-E7AA3448ABE7}">
      <dsp:nvSpPr>
        <dsp:cNvPr id="0" name=""/>
        <dsp:cNvSpPr/>
      </dsp:nvSpPr>
      <dsp:spPr>
        <a:xfrm>
          <a:off x="1768512" y="1050526"/>
          <a:ext cx="1188116" cy="1188116"/>
        </a:xfrm>
        <a:prstGeom prst="ellipse">
          <a:avLst/>
        </a:prstGeom>
        <a:solidFill>
          <a:srgbClr val="C5960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kern="1200" err="1"/>
            <a:t>Dept</a:t>
          </a:r>
          <a:r>
            <a:rPr lang="en-US" sz="1000" kern="1200"/>
            <a:t> uses funds to fulfill the donor’s intent </a:t>
          </a:r>
        </a:p>
      </dsp:txBody>
      <dsp:txXfrm>
        <a:off x="1942508" y="1224522"/>
        <a:ext cx="840124" cy="840124"/>
      </dsp:txXfrm>
    </dsp:sp>
    <dsp:sp modelId="{02E80C3F-6899-4658-A628-C0C662851006}">
      <dsp:nvSpPr>
        <dsp:cNvPr id="0" name=""/>
        <dsp:cNvSpPr/>
      </dsp:nvSpPr>
      <dsp:spPr>
        <a:xfrm rot="19440000">
          <a:off x="2919398" y="924311"/>
          <a:ext cx="317172" cy="400989"/>
        </a:xfrm>
        <a:prstGeom prst="rightArrow">
          <a:avLst>
            <a:gd name="adj1" fmla="val 60000"/>
            <a:gd name="adj2" fmla="val 50000"/>
          </a:avLst>
        </a:prstGeom>
        <a:solidFill>
          <a:srgbClr val="002D6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2928484" y="1032473"/>
        <a:ext cx="222020" cy="240593"/>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552" tIns="46776" rIns="93552" bIns="46776" numCol="1" anchor="t" anchorCtr="0" compatLnSpc="1">
            <a:prstTxWarp prst="textNoShape">
              <a:avLst/>
            </a:prstTxWarp>
          </a:bodyPr>
          <a:lstStyle>
            <a:lvl1pPr>
              <a:defRPr sz="1200"/>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552" tIns="46776" rIns="93552" bIns="46776" numCol="1" anchor="t" anchorCtr="0" compatLnSpc="1">
            <a:prstTxWarp prst="textNoShape">
              <a:avLst/>
            </a:prstTxWarp>
          </a:bodyPr>
          <a:lstStyle>
            <a:lvl1pPr algn="r">
              <a:defRPr sz="1200"/>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552" tIns="46776" rIns="93552" bIns="46776" numCol="1" anchor="b" anchorCtr="0" compatLnSpc="1">
            <a:prstTxWarp prst="textNoShape">
              <a:avLst/>
            </a:prstTxWarp>
          </a:bodyPr>
          <a:lstStyle>
            <a:lvl1pPr>
              <a:defRPr sz="1200"/>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552" tIns="46776" rIns="93552" bIns="46776" numCol="1" anchor="b" anchorCtr="0" compatLnSpc="1">
            <a:prstTxWarp prst="textNoShape">
              <a:avLst/>
            </a:prstTxWarp>
          </a:bodyPr>
          <a:lstStyle>
            <a:lvl1pPr algn="r">
              <a:defRPr sz="1200"/>
            </a:lvl1pPr>
          </a:lstStyle>
          <a:p>
            <a:pPr>
              <a:defRPr/>
            </a:pPr>
            <a:fld id="{300EA521-C5DB-42F0-9B99-0F79DF3B23DB}" type="slidenum">
              <a:rPr lang="en-US"/>
              <a:pPr>
                <a:defRPr/>
              </a:pPr>
              <a:t>‹#›</a:t>
            </a:fld>
            <a:endParaRPr lang="en-US"/>
          </a:p>
        </p:txBody>
      </p:sp>
    </p:spTree>
    <p:extLst>
      <p:ext uri="{BB962C8B-B14F-4D97-AF65-F5344CB8AC3E}">
        <p14:creationId xmlns:p14="http://schemas.microsoft.com/office/powerpoint/2010/main" val="24755835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E1F95140-7202-41CD-B568-DBB394D0738E}" type="datetimeFigureOut">
              <a:rPr lang="en-US" smtClean="0"/>
              <a:pPr/>
              <a:t>10/20/2021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A53FBED3-D9BC-423C-9099-B1188A0B514A}" type="slidenum">
              <a:rPr lang="en-US" smtClean="0"/>
              <a:pPr/>
              <a:t>‹#›</a:t>
            </a:fld>
            <a:endParaRPr lang="en-US"/>
          </a:p>
        </p:txBody>
      </p:sp>
    </p:spTree>
    <p:extLst>
      <p:ext uri="{BB962C8B-B14F-4D97-AF65-F5344CB8AC3E}">
        <p14:creationId xmlns:p14="http://schemas.microsoft.com/office/powerpoint/2010/main" val="3548097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Introduction-Yelena,</a:t>
            </a:r>
            <a:r>
              <a:rPr lang="en-US" baseline="0"/>
              <a:t> do you want me to do this?</a:t>
            </a:r>
            <a:endParaRPr lang="en-US"/>
          </a:p>
        </p:txBody>
      </p:sp>
      <p:sp>
        <p:nvSpPr>
          <p:cNvPr id="4" name="Slide Number Placeholder 3"/>
          <p:cNvSpPr>
            <a:spLocks noGrp="1"/>
          </p:cNvSpPr>
          <p:nvPr>
            <p:ph type="sldNum" sz="quarter" idx="10"/>
          </p:nvPr>
        </p:nvSpPr>
        <p:spPr/>
        <p:txBody>
          <a:bodyPr/>
          <a:lstStyle/>
          <a:p>
            <a:fld id="{A53FBED3-D9BC-423C-9099-B1188A0B514A}" type="slidenum">
              <a:rPr lang="en-US" smtClean="0"/>
              <a:pPr/>
              <a:t>1</a:t>
            </a:fld>
            <a:endParaRPr lang="en-US"/>
          </a:p>
        </p:txBody>
      </p:sp>
    </p:spTree>
    <p:extLst>
      <p:ext uri="{BB962C8B-B14F-4D97-AF65-F5344CB8AC3E}">
        <p14:creationId xmlns:p14="http://schemas.microsoft.com/office/powerpoint/2010/main" val="19215841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Olema</a:t>
            </a:r>
          </a:p>
          <a:p>
            <a:endParaRPr lang="en-US"/>
          </a:p>
        </p:txBody>
      </p:sp>
      <p:sp>
        <p:nvSpPr>
          <p:cNvPr id="4" name="Slide Number Placeholder 3"/>
          <p:cNvSpPr>
            <a:spLocks noGrp="1"/>
          </p:cNvSpPr>
          <p:nvPr>
            <p:ph type="sldNum" sz="quarter" idx="10"/>
          </p:nvPr>
        </p:nvSpPr>
        <p:spPr/>
        <p:txBody>
          <a:bodyPr/>
          <a:lstStyle/>
          <a:p>
            <a:fld id="{A53FBED3-D9BC-423C-9099-B1188A0B514A}" type="slidenum">
              <a:rPr lang="en-US" smtClean="0"/>
              <a:pPr/>
              <a:t>10</a:t>
            </a:fld>
            <a:endParaRPr lang="en-US"/>
          </a:p>
        </p:txBody>
      </p:sp>
    </p:spTree>
    <p:extLst>
      <p:ext uri="{BB962C8B-B14F-4D97-AF65-F5344CB8AC3E}">
        <p14:creationId xmlns:p14="http://schemas.microsoft.com/office/powerpoint/2010/main" val="28627487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Yelena</a:t>
            </a:r>
          </a:p>
        </p:txBody>
      </p:sp>
      <p:sp>
        <p:nvSpPr>
          <p:cNvPr id="4" name="Slide Number Placeholder 3"/>
          <p:cNvSpPr>
            <a:spLocks noGrp="1"/>
          </p:cNvSpPr>
          <p:nvPr>
            <p:ph type="sldNum" sz="quarter" idx="10"/>
          </p:nvPr>
        </p:nvSpPr>
        <p:spPr/>
        <p:txBody>
          <a:bodyPr/>
          <a:lstStyle/>
          <a:p>
            <a:fld id="{A53FBED3-D9BC-423C-9099-B1188A0B514A}" type="slidenum">
              <a:rPr lang="en-US" smtClean="0"/>
              <a:pPr/>
              <a:t>11</a:t>
            </a:fld>
            <a:endParaRPr lang="en-US"/>
          </a:p>
        </p:txBody>
      </p:sp>
    </p:spTree>
    <p:extLst>
      <p:ext uri="{BB962C8B-B14F-4D97-AF65-F5344CB8AC3E}">
        <p14:creationId xmlns:p14="http://schemas.microsoft.com/office/powerpoint/2010/main" val="11257840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Olema</a:t>
            </a:r>
          </a:p>
        </p:txBody>
      </p:sp>
      <p:sp>
        <p:nvSpPr>
          <p:cNvPr id="4" name="Slide Number Placeholder 3"/>
          <p:cNvSpPr>
            <a:spLocks noGrp="1"/>
          </p:cNvSpPr>
          <p:nvPr>
            <p:ph type="sldNum" sz="quarter" idx="10"/>
          </p:nvPr>
        </p:nvSpPr>
        <p:spPr/>
        <p:txBody>
          <a:bodyPr/>
          <a:lstStyle/>
          <a:p>
            <a:fld id="{A53FBED3-D9BC-423C-9099-B1188A0B514A}" type="slidenum">
              <a:rPr lang="en-US" smtClean="0"/>
              <a:pPr/>
              <a:t>12</a:t>
            </a:fld>
            <a:endParaRPr lang="en-US"/>
          </a:p>
        </p:txBody>
      </p:sp>
    </p:spTree>
    <p:extLst>
      <p:ext uri="{BB962C8B-B14F-4D97-AF65-F5344CB8AC3E}">
        <p14:creationId xmlns:p14="http://schemas.microsoft.com/office/powerpoint/2010/main" val="35264693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Yelena</a:t>
            </a:r>
          </a:p>
        </p:txBody>
      </p:sp>
      <p:sp>
        <p:nvSpPr>
          <p:cNvPr id="4" name="Slide Number Placeholder 3"/>
          <p:cNvSpPr>
            <a:spLocks noGrp="1"/>
          </p:cNvSpPr>
          <p:nvPr>
            <p:ph type="sldNum" sz="quarter" idx="10"/>
          </p:nvPr>
        </p:nvSpPr>
        <p:spPr/>
        <p:txBody>
          <a:bodyPr/>
          <a:lstStyle/>
          <a:p>
            <a:fld id="{A53FBED3-D9BC-423C-9099-B1188A0B514A}" type="slidenum">
              <a:rPr lang="en-US" smtClean="0"/>
              <a:pPr/>
              <a:t>13</a:t>
            </a:fld>
            <a:endParaRPr lang="en-US"/>
          </a:p>
        </p:txBody>
      </p:sp>
    </p:spTree>
    <p:extLst>
      <p:ext uri="{BB962C8B-B14F-4D97-AF65-F5344CB8AC3E}">
        <p14:creationId xmlns:p14="http://schemas.microsoft.com/office/powerpoint/2010/main" val="35781295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Yelena</a:t>
            </a:r>
          </a:p>
        </p:txBody>
      </p:sp>
      <p:sp>
        <p:nvSpPr>
          <p:cNvPr id="4" name="Slide Number Placeholder 3"/>
          <p:cNvSpPr>
            <a:spLocks noGrp="1"/>
          </p:cNvSpPr>
          <p:nvPr>
            <p:ph type="sldNum" sz="quarter" idx="10"/>
          </p:nvPr>
        </p:nvSpPr>
        <p:spPr/>
        <p:txBody>
          <a:bodyPr/>
          <a:lstStyle/>
          <a:p>
            <a:fld id="{A53FBED3-D9BC-423C-9099-B1188A0B514A}" type="slidenum">
              <a:rPr lang="en-US" smtClean="0"/>
              <a:pPr/>
              <a:t>14</a:t>
            </a:fld>
            <a:endParaRPr lang="en-US"/>
          </a:p>
        </p:txBody>
      </p:sp>
    </p:spTree>
    <p:extLst>
      <p:ext uri="{BB962C8B-B14F-4D97-AF65-F5344CB8AC3E}">
        <p14:creationId xmlns:p14="http://schemas.microsoft.com/office/powerpoint/2010/main" val="6378248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Yelena-to explain more about 3%</a:t>
            </a:r>
          </a:p>
        </p:txBody>
      </p:sp>
      <p:sp>
        <p:nvSpPr>
          <p:cNvPr id="4" name="Slide Number Placeholder 3"/>
          <p:cNvSpPr>
            <a:spLocks noGrp="1"/>
          </p:cNvSpPr>
          <p:nvPr>
            <p:ph type="sldNum" sz="quarter" idx="10"/>
          </p:nvPr>
        </p:nvSpPr>
        <p:spPr/>
        <p:txBody>
          <a:bodyPr/>
          <a:lstStyle/>
          <a:p>
            <a:fld id="{A53FBED3-D9BC-423C-9099-B1188A0B514A}" type="slidenum">
              <a:rPr lang="en-US" smtClean="0"/>
              <a:pPr/>
              <a:t>15</a:t>
            </a:fld>
            <a:endParaRPr lang="en-US"/>
          </a:p>
        </p:txBody>
      </p:sp>
    </p:spTree>
    <p:extLst>
      <p:ext uri="{BB962C8B-B14F-4D97-AF65-F5344CB8AC3E}">
        <p14:creationId xmlns:p14="http://schemas.microsoft.com/office/powerpoint/2010/main" val="40871993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53FBED3-D9BC-423C-9099-B1188A0B514A}" type="slidenum">
              <a:rPr lang="en-US" smtClean="0"/>
              <a:pPr/>
              <a:t>16</a:t>
            </a:fld>
            <a:endParaRPr lang="en-US"/>
          </a:p>
        </p:txBody>
      </p:sp>
    </p:spTree>
    <p:extLst>
      <p:ext uri="{BB962C8B-B14F-4D97-AF65-F5344CB8AC3E}">
        <p14:creationId xmlns:p14="http://schemas.microsoft.com/office/powerpoint/2010/main" val="11767701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53FBED3-D9BC-423C-9099-B1188A0B514A}" type="slidenum">
              <a:rPr lang="en-US" smtClean="0"/>
              <a:pPr/>
              <a:t>17</a:t>
            </a:fld>
            <a:endParaRPr lang="en-US"/>
          </a:p>
        </p:txBody>
      </p:sp>
    </p:spTree>
    <p:extLst>
      <p:ext uri="{BB962C8B-B14F-4D97-AF65-F5344CB8AC3E}">
        <p14:creationId xmlns:p14="http://schemas.microsoft.com/office/powerpoint/2010/main" val="30392821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Yelena</a:t>
            </a:r>
          </a:p>
        </p:txBody>
      </p:sp>
      <p:sp>
        <p:nvSpPr>
          <p:cNvPr id="4" name="Slide Number Placeholder 3"/>
          <p:cNvSpPr>
            <a:spLocks noGrp="1"/>
          </p:cNvSpPr>
          <p:nvPr>
            <p:ph type="sldNum" sz="quarter" idx="10"/>
          </p:nvPr>
        </p:nvSpPr>
        <p:spPr/>
        <p:txBody>
          <a:bodyPr/>
          <a:lstStyle/>
          <a:p>
            <a:fld id="{A53FBED3-D9BC-423C-9099-B1188A0B514A}" type="slidenum">
              <a:rPr lang="en-US" smtClean="0"/>
              <a:pPr/>
              <a:t>18</a:t>
            </a:fld>
            <a:endParaRPr lang="en-US"/>
          </a:p>
        </p:txBody>
      </p:sp>
    </p:spTree>
    <p:extLst>
      <p:ext uri="{BB962C8B-B14F-4D97-AF65-F5344CB8AC3E}">
        <p14:creationId xmlns:p14="http://schemas.microsoft.com/office/powerpoint/2010/main" val="707837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Yelena</a:t>
            </a:r>
          </a:p>
        </p:txBody>
      </p:sp>
      <p:sp>
        <p:nvSpPr>
          <p:cNvPr id="4" name="Slide Number Placeholder 3"/>
          <p:cNvSpPr>
            <a:spLocks noGrp="1"/>
          </p:cNvSpPr>
          <p:nvPr>
            <p:ph type="sldNum" sz="quarter" idx="10"/>
          </p:nvPr>
        </p:nvSpPr>
        <p:spPr/>
        <p:txBody>
          <a:bodyPr/>
          <a:lstStyle/>
          <a:p>
            <a:fld id="{A53FBED3-D9BC-423C-9099-B1188A0B514A}" type="slidenum">
              <a:rPr lang="en-US" smtClean="0"/>
              <a:pPr/>
              <a:t>19</a:t>
            </a:fld>
            <a:endParaRPr lang="en-US"/>
          </a:p>
        </p:txBody>
      </p:sp>
    </p:spTree>
    <p:extLst>
      <p:ext uri="{BB962C8B-B14F-4D97-AF65-F5344CB8AC3E}">
        <p14:creationId xmlns:p14="http://schemas.microsoft.com/office/powerpoint/2010/main" val="40909346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 can also read this slide</a:t>
            </a:r>
          </a:p>
        </p:txBody>
      </p:sp>
      <p:sp>
        <p:nvSpPr>
          <p:cNvPr id="4" name="Slide Number Placeholder 3"/>
          <p:cNvSpPr>
            <a:spLocks noGrp="1"/>
          </p:cNvSpPr>
          <p:nvPr>
            <p:ph type="sldNum" sz="quarter" idx="10"/>
          </p:nvPr>
        </p:nvSpPr>
        <p:spPr/>
        <p:txBody>
          <a:bodyPr/>
          <a:lstStyle/>
          <a:p>
            <a:fld id="{A53FBED3-D9BC-423C-9099-B1188A0B514A}" type="slidenum">
              <a:rPr lang="en-US" smtClean="0"/>
              <a:pPr/>
              <a:t>2</a:t>
            </a:fld>
            <a:endParaRPr lang="en-US"/>
          </a:p>
        </p:txBody>
      </p:sp>
    </p:spTree>
    <p:extLst>
      <p:ext uri="{BB962C8B-B14F-4D97-AF65-F5344CB8AC3E}">
        <p14:creationId xmlns:p14="http://schemas.microsoft.com/office/powerpoint/2010/main" val="23645432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Olema</a:t>
            </a:r>
          </a:p>
        </p:txBody>
      </p:sp>
      <p:sp>
        <p:nvSpPr>
          <p:cNvPr id="4" name="Slide Number Placeholder 3"/>
          <p:cNvSpPr>
            <a:spLocks noGrp="1"/>
          </p:cNvSpPr>
          <p:nvPr>
            <p:ph type="sldNum" sz="quarter" idx="10"/>
          </p:nvPr>
        </p:nvSpPr>
        <p:spPr/>
        <p:txBody>
          <a:bodyPr/>
          <a:lstStyle/>
          <a:p>
            <a:fld id="{A53FBED3-D9BC-423C-9099-B1188A0B514A}" type="slidenum">
              <a:rPr lang="en-US" smtClean="0"/>
              <a:pPr/>
              <a:t>20</a:t>
            </a:fld>
            <a:endParaRPr lang="en-US"/>
          </a:p>
        </p:txBody>
      </p:sp>
    </p:spTree>
    <p:extLst>
      <p:ext uri="{BB962C8B-B14F-4D97-AF65-F5344CB8AC3E}">
        <p14:creationId xmlns:p14="http://schemas.microsoft.com/office/powerpoint/2010/main" val="41512787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53FBED3-D9BC-423C-9099-B1188A0B514A}" type="slidenum">
              <a:rPr lang="en-US" smtClean="0"/>
              <a:pPr/>
              <a:t>21</a:t>
            </a:fld>
            <a:endParaRPr lang="en-US"/>
          </a:p>
        </p:txBody>
      </p:sp>
    </p:spTree>
    <p:extLst>
      <p:ext uri="{BB962C8B-B14F-4D97-AF65-F5344CB8AC3E}">
        <p14:creationId xmlns:p14="http://schemas.microsoft.com/office/powerpoint/2010/main" val="14608485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Maybe Yelena</a:t>
            </a:r>
          </a:p>
        </p:txBody>
      </p:sp>
      <p:sp>
        <p:nvSpPr>
          <p:cNvPr id="4" name="Slide Number Placeholder 3"/>
          <p:cNvSpPr>
            <a:spLocks noGrp="1"/>
          </p:cNvSpPr>
          <p:nvPr>
            <p:ph type="sldNum" sz="quarter" idx="10"/>
          </p:nvPr>
        </p:nvSpPr>
        <p:spPr/>
        <p:txBody>
          <a:bodyPr/>
          <a:lstStyle/>
          <a:p>
            <a:fld id="{A53FBED3-D9BC-423C-9099-B1188A0B514A}" type="slidenum">
              <a:rPr lang="en-US" smtClean="0"/>
              <a:pPr/>
              <a:t>3</a:t>
            </a:fld>
            <a:endParaRPr lang="en-US"/>
          </a:p>
        </p:txBody>
      </p:sp>
    </p:spTree>
    <p:extLst>
      <p:ext uri="{BB962C8B-B14F-4D97-AF65-F5344CB8AC3E}">
        <p14:creationId xmlns:p14="http://schemas.microsoft.com/office/powerpoint/2010/main" val="38475042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53FBED3-D9BC-423C-9099-B1188A0B514A}" type="slidenum">
              <a:rPr lang="en-US" smtClean="0"/>
              <a:pPr/>
              <a:t>4</a:t>
            </a:fld>
            <a:endParaRPr lang="en-US"/>
          </a:p>
        </p:txBody>
      </p:sp>
    </p:spTree>
    <p:extLst>
      <p:ext uri="{BB962C8B-B14F-4D97-AF65-F5344CB8AC3E}">
        <p14:creationId xmlns:p14="http://schemas.microsoft.com/office/powerpoint/2010/main" val="10348213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Olema</a:t>
            </a:r>
          </a:p>
        </p:txBody>
      </p:sp>
      <p:sp>
        <p:nvSpPr>
          <p:cNvPr id="4" name="Slide Number Placeholder 3"/>
          <p:cNvSpPr>
            <a:spLocks noGrp="1"/>
          </p:cNvSpPr>
          <p:nvPr>
            <p:ph type="sldNum" sz="quarter" idx="10"/>
          </p:nvPr>
        </p:nvSpPr>
        <p:spPr/>
        <p:txBody>
          <a:bodyPr/>
          <a:lstStyle/>
          <a:p>
            <a:fld id="{A53FBED3-D9BC-423C-9099-B1188A0B514A}" type="slidenum">
              <a:rPr lang="en-US" smtClean="0"/>
              <a:pPr/>
              <a:t>5</a:t>
            </a:fld>
            <a:endParaRPr lang="en-US"/>
          </a:p>
        </p:txBody>
      </p:sp>
    </p:spTree>
    <p:extLst>
      <p:ext uri="{BB962C8B-B14F-4D97-AF65-F5344CB8AC3E}">
        <p14:creationId xmlns:p14="http://schemas.microsoft.com/office/powerpoint/2010/main" val="31909935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53FBED3-D9BC-423C-9099-B1188A0B514A}" type="slidenum">
              <a:rPr lang="en-US" smtClean="0"/>
              <a:pPr/>
              <a:t>6</a:t>
            </a:fld>
            <a:endParaRPr lang="en-US"/>
          </a:p>
        </p:txBody>
      </p:sp>
    </p:spTree>
    <p:extLst>
      <p:ext uri="{BB962C8B-B14F-4D97-AF65-F5344CB8AC3E}">
        <p14:creationId xmlns:p14="http://schemas.microsoft.com/office/powerpoint/2010/main" val="14620281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Maybe Yelena-access</a:t>
            </a:r>
            <a:r>
              <a:rPr lang="en-US" baseline="0"/>
              <a:t> to the site and from there we can do the training</a:t>
            </a:r>
            <a:endParaRPr lang="en-US"/>
          </a:p>
        </p:txBody>
      </p:sp>
      <p:sp>
        <p:nvSpPr>
          <p:cNvPr id="4" name="Slide Number Placeholder 3"/>
          <p:cNvSpPr>
            <a:spLocks noGrp="1"/>
          </p:cNvSpPr>
          <p:nvPr>
            <p:ph type="sldNum" sz="quarter" idx="10"/>
          </p:nvPr>
        </p:nvSpPr>
        <p:spPr/>
        <p:txBody>
          <a:bodyPr/>
          <a:lstStyle/>
          <a:p>
            <a:fld id="{A53FBED3-D9BC-423C-9099-B1188A0B514A}" type="slidenum">
              <a:rPr lang="en-US" smtClean="0"/>
              <a:pPr/>
              <a:t>7</a:t>
            </a:fld>
            <a:endParaRPr lang="en-US"/>
          </a:p>
        </p:txBody>
      </p:sp>
    </p:spTree>
    <p:extLst>
      <p:ext uri="{BB962C8B-B14F-4D97-AF65-F5344CB8AC3E}">
        <p14:creationId xmlns:p14="http://schemas.microsoft.com/office/powerpoint/2010/main" val="39642856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53FBED3-D9BC-423C-9099-B1188A0B514A}" type="slidenum">
              <a:rPr lang="en-US" smtClean="0"/>
              <a:pPr/>
              <a:t>8</a:t>
            </a:fld>
            <a:endParaRPr lang="en-US"/>
          </a:p>
        </p:txBody>
      </p:sp>
    </p:spTree>
    <p:extLst>
      <p:ext uri="{BB962C8B-B14F-4D97-AF65-F5344CB8AC3E}">
        <p14:creationId xmlns:p14="http://schemas.microsoft.com/office/powerpoint/2010/main" val="34342986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Olema-talk about solicitor</a:t>
            </a:r>
            <a:r>
              <a:rPr lang="en-US" baseline="0"/>
              <a:t> and BOD member</a:t>
            </a:r>
            <a:endParaRPr lang="en-US"/>
          </a:p>
        </p:txBody>
      </p:sp>
      <p:sp>
        <p:nvSpPr>
          <p:cNvPr id="4" name="Slide Number Placeholder 3"/>
          <p:cNvSpPr>
            <a:spLocks noGrp="1"/>
          </p:cNvSpPr>
          <p:nvPr>
            <p:ph type="sldNum" sz="quarter" idx="10"/>
          </p:nvPr>
        </p:nvSpPr>
        <p:spPr/>
        <p:txBody>
          <a:bodyPr/>
          <a:lstStyle/>
          <a:p>
            <a:fld id="{A53FBED3-D9BC-423C-9099-B1188A0B514A}" type="slidenum">
              <a:rPr lang="en-US" smtClean="0"/>
              <a:pPr/>
              <a:t>9</a:t>
            </a:fld>
            <a:endParaRPr lang="en-US"/>
          </a:p>
        </p:txBody>
      </p:sp>
    </p:spTree>
    <p:extLst>
      <p:ext uri="{BB962C8B-B14F-4D97-AF65-F5344CB8AC3E}">
        <p14:creationId xmlns:p14="http://schemas.microsoft.com/office/powerpoint/2010/main" val="1693650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1AB1B08-6576-40F1-B993-0AAEDFD035D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E2D8316-3094-4069-9F6C-B66E21BE445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200"/>
            <a:ext cx="2057400" cy="60499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76200"/>
            <a:ext cx="6019800" cy="60499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AF41A0F-E03F-403E-9FBD-1C6F151DD8B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B9230CA-215C-4F85-8CBB-377EF2D5AD7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7D10856-37C3-4F6B-85A0-BE42BBF00C0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3B63A5E-6583-4FB8-8FB1-2E05B2E9366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7641492-C899-4827-9169-B402BF6E4E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E40D0C8-F55F-4C9E-BAA3-AD279F98A10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B215EAD-EA8E-47FE-AFF0-09F7D19B1B9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B475168-75E0-416C-9D29-E60BEFE4602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98B117E-C3EB-4731-9B1E-8CC427A3AD3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5FAE792-15D7-416B-AADD-748B03B732F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5" name="Rectangle 21"/>
          <p:cNvSpPr>
            <a:spLocks noChangeArrowheads="1"/>
          </p:cNvSpPr>
          <p:nvPr/>
        </p:nvSpPr>
        <p:spPr bwMode="auto">
          <a:xfrm>
            <a:off x="0" y="5867400"/>
            <a:ext cx="9144000" cy="990600"/>
          </a:xfrm>
          <a:prstGeom prst="rect">
            <a:avLst/>
          </a:prstGeom>
          <a:gradFill rotWithShape="1">
            <a:gsLst>
              <a:gs pos="0">
                <a:srgbClr val="305486">
                  <a:gamma/>
                  <a:shade val="46275"/>
                  <a:invGamma/>
                  <a:alpha val="92000"/>
                </a:srgbClr>
              </a:gs>
              <a:gs pos="50000">
                <a:srgbClr val="305486">
                  <a:alpha val="96001"/>
                </a:srgbClr>
              </a:gs>
              <a:gs pos="100000">
                <a:srgbClr val="305486">
                  <a:gamma/>
                  <a:shade val="46275"/>
                  <a:invGamma/>
                  <a:alpha val="92000"/>
                </a:srgbClr>
              </a:gs>
            </a:gsLst>
            <a:lin ang="5400000" scaled="1"/>
          </a:gradFill>
          <a:ln w="9525">
            <a:noFill/>
            <a:miter lim="800000"/>
            <a:headEnd/>
            <a:tailEnd/>
          </a:ln>
          <a:effectLst/>
        </p:spPr>
        <p:txBody>
          <a:bodyPr wrap="none" anchor="ctr"/>
          <a:lstStyle/>
          <a:p>
            <a:pPr>
              <a:defRPr/>
            </a:pPr>
            <a:endParaRPr lang="en-US"/>
          </a:p>
        </p:txBody>
      </p:sp>
      <p:sp>
        <p:nvSpPr>
          <p:cNvPr id="1046" name="Line 22"/>
          <p:cNvSpPr>
            <a:spLocks noChangeShapeType="1"/>
          </p:cNvSpPr>
          <p:nvPr/>
        </p:nvSpPr>
        <p:spPr bwMode="auto">
          <a:xfrm>
            <a:off x="0" y="5819775"/>
            <a:ext cx="9144000" cy="0"/>
          </a:xfrm>
          <a:prstGeom prst="line">
            <a:avLst/>
          </a:prstGeom>
          <a:noFill/>
          <a:ln w="57150">
            <a:solidFill>
              <a:srgbClr val="9B8928"/>
            </a:solidFill>
            <a:round/>
            <a:headEnd/>
            <a:tailEnd/>
          </a:ln>
          <a:effectLst/>
        </p:spPr>
        <p:txBody>
          <a:bodyPr/>
          <a:lstStyle/>
          <a:p>
            <a:pPr>
              <a:defRPr/>
            </a:pPr>
            <a:endParaRPr lang="en-US"/>
          </a:p>
        </p:txBody>
      </p:sp>
      <p:sp>
        <p:nvSpPr>
          <p:cNvPr id="1047" name="Line 23"/>
          <p:cNvSpPr>
            <a:spLocks noChangeShapeType="1"/>
          </p:cNvSpPr>
          <p:nvPr/>
        </p:nvSpPr>
        <p:spPr bwMode="auto">
          <a:xfrm>
            <a:off x="0" y="5772150"/>
            <a:ext cx="9144000" cy="0"/>
          </a:xfrm>
          <a:prstGeom prst="line">
            <a:avLst/>
          </a:prstGeom>
          <a:noFill/>
          <a:ln w="12700">
            <a:solidFill>
              <a:srgbClr val="9B8928"/>
            </a:solidFill>
            <a:round/>
            <a:headEnd/>
            <a:tailEnd/>
          </a:ln>
          <a:effectLst/>
        </p:spPr>
        <p:txBody>
          <a:bodyPr/>
          <a:lstStyle/>
          <a:p>
            <a:pPr>
              <a:defRPr/>
            </a:pPr>
            <a:endParaRPr lang="en-US"/>
          </a:p>
        </p:txBody>
      </p:sp>
      <p:sp>
        <p:nvSpPr>
          <p:cNvPr id="1042" name="Rectangle 18"/>
          <p:cNvSpPr>
            <a:spLocks noChangeArrowheads="1"/>
          </p:cNvSpPr>
          <p:nvPr/>
        </p:nvSpPr>
        <p:spPr bwMode="auto">
          <a:xfrm>
            <a:off x="0" y="0"/>
            <a:ext cx="9144000" cy="1295400"/>
          </a:xfrm>
          <a:prstGeom prst="rect">
            <a:avLst/>
          </a:prstGeom>
          <a:gradFill rotWithShape="1">
            <a:gsLst>
              <a:gs pos="0">
                <a:srgbClr val="305486">
                  <a:gamma/>
                  <a:shade val="46275"/>
                  <a:invGamma/>
                </a:srgbClr>
              </a:gs>
              <a:gs pos="50000">
                <a:srgbClr val="305486"/>
              </a:gs>
              <a:gs pos="100000">
                <a:srgbClr val="305486">
                  <a:gamma/>
                  <a:shade val="46275"/>
                  <a:invGamma/>
                </a:srgbClr>
              </a:gs>
            </a:gsLst>
            <a:lin ang="5400000" scaled="1"/>
          </a:gradFill>
          <a:ln w="9525">
            <a:noFill/>
            <a:miter lim="800000"/>
            <a:headEnd/>
            <a:tailEnd/>
          </a:ln>
          <a:effectLst/>
        </p:spPr>
        <p:txBody>
          <a:bodyPr wrap="none" anchor="ctr"/>
          <a:lstStyle/>
          <a:p>
            <a:pPr>
              <a:defRPr/>
            </a:pPr>
            <a:endParaRPr lang="en-US"/>
          </a:p>
        </p:txBody>
      </p:sp>
      <p:sp>
        <p:nvSpPr>
          <p:cNvPr id="1043" name="Line 19"/>
          <p:cNvSpPr>
            <a:spLocks noChangeShapeType="1"/>
          </p:cNvSpPr>
          <p:nvPr/>
        </p:nvSpPr>
        <p:spPr bwMode="auto">
          <a:xfrm>
            <a:off x="0" y="1323975"/>
            <a:ext cx="9144000" cy="0"/>
          </a:xfrm>
          <a:prstGeom prst="line">
            <a:avLst/>
          </a:prstGeom>
          <a:noFill/>
          <a:ln w="57150">
            <a:solidFill>
              <a:srgbClr val="9B8928"/>
            </a:solidFill>
            <a:round/>
            <a:headEnd/>
            <a:tailEnd/>
          </a:ln>
          <a:effectLst/>
        </p:spPr>
        <p:txBody>
          <a:bodyPr/>
          <a:lstStyle/>
          <a:p>
            <a:pPr>
              <a:defRPr/>
            </a:pPr>
            <a:endParaRPr lang="en-US"/>
          </a:p>
        </p:txBody>
      </p:sp>
      <p:sp>
        <p:nvSpPr>
          <p:cNvPr id="1044" name="Line 20"/>
          <p:cNvSpPr>
            <a:spLocks noChangeShapeType="1"/>
          </p:cNvSpPr>
          <p:nvPr/>
        </p:nvSpPr>
        <p:spPr bwMode="auto">
          <a:xfrm>
            <a:off x="0" y="1371600"/>
            <a:ext cx="9144000" cy="0"/>
          </a:xfrm>
          <a:prstGeom prst="line">
            <a:avLst/>
          </a:prstGeom>
          <a:noFill/>
          <a:ln w="12700">
            <a:solidFill>
              <a:srgbClr val="9B8928"/>
            </a:solidFill>
            <a:round/>
            <a:headEnd/>
            <a:tailEnd/>
          </a:ln>
          <a:effectLst/>
        </p:spPr>
        <p:txBody>
          <a:bodyPr/>
          <a:lstStyle/>
          <a:p>
            <a:pPr>
              <a:defRPr/>
            </a:pPr>
            <a:endParaRPr lang="en-US"/>
          </a:p>
        </p:txBody>
      </p:sp>
      <p:sp>
        <p:nvSpPr>
          <p:cNvPr id="1034" name="Rectangle 2"/>
          <p:cNvSpPr>
            <a:spLocks noGrp="1" noChangeArrowheads="1"/>
          </p:cNvSpPr>
          <p:nvPr>
            <p:ph type="title"/>
          </p:nvPr>
        </p:nvSpPr>
        <p:spPr bwMode="auto">
          <a:xfrm>
            <a:off x="457200" y="762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en-US"/>
          </a:p>
        </p:txBody>
      </p:sp>
      <p:sp>
        <p:nvSpPr>
          <p:cNvPr id="103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46807289-CE8A-46F5-B435-F18236E6AE3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Arial" charset="0"/>
        </a:defRPr>
      </a:lvl2pPr>
      <a:lvl3pPr algn="ctr" rtl="0" eaLnBrk="0" fontAlgn="base" hangingPunct="0">
        <a:spcBef>
          <a:spcPct val="0"/>
        </a:spcBef>
        <a:spcAft>
          <a:spcPct val="0"/>
        </a:spcAft>
        <a:defRPr sz="4400">
          <a:solidFill>
            <a:schemeClr val="bg1"/>
          </a:solidFill>
          <a:latin typeface="Arial" charset="0"/>
        </a:defRPr>
      </a:lvl3pPr>
      <a:lvl4pPr algn="ctr" rtl="0" eaLnBrk="0" fontAlgn="base" hangingPunct="0">
        <a:spcBef>
          <a:spcPct val="0"/>
        </a:spcBef>
        <a:spcAft>
          <a:spcPct val="0"/>
        </a:spcAft>
        <a:defRPr sz="4400">
          <a:solidFill>
            <a:schemeClr val="bg1"/>
          </a:solidFill>
          <a:latin typeface="Arial" charset="0"/>
        </a:defRPr>
      </a:lvl4pPr>
      <a:lvl5pPr algn="ctr" rtl="0" eaLnBrk="0" fontAlgn="base" hangingPunct="0">
        <a:spcBef>
          <a:spcPct val="0"/>
        </a:spcBef>
        <a:spcAft>
          <a:spcPct val="0"/>
        </a:spcAft>
        <a:defRPr sz="4400">
          <a:solidFill>
            <a:schemeClr val="bg1"/>
          </a:solidFill>
          <a:latin typeface="Arial" charset="0"/>
        </a:defRPr>
      </a:lvl5pPr>
      <a:lvl6pPr marL="457200" algn="ctr" rtl="0" fontAlgn="base">
        <a:spcBef>
          <a:spcPct val="0"/>
        </a:spcBef>
        <a:spcAft>
          <a:spcPct val="0"/>
        </a:spcAft>
        <a:defRPr sz="4400">
          <a:solidFill>
            <a:schemeClr val="bg1"/>
          </a:solidFill>
          <a:latin typeface="Arial" charset="0"/>
        </a:defRPr>
      </a:lvl6pPr>
      <a:lvl7pPr marL="914400" algn="ctr" rtl="0" fontAlgn="base">
        <a:spcBef>
          <a:spcPct val="0"/>
        </a:spcBef>
        <a:spcAft>
          <a:spcPct val="0"/>
        </a:spcAft>
        <a:defRPr sz="4400">
          <a:solidFill>
            <a:schemeClr val="bg1"/>
          </a:solidFill>
          <a:latin typeface="Arial" charset="0"/>
        </a:defRPr>
      </a:lvl7pPr>
      <a:lvl8pPr marL="1371600" algn="ctr" rtl="0" fontAlgn="base">
        <a:spcBef>
          <a:spcPct val="0"/>
        </a:spcBef>
        <a:spcAft>
          <a:spcPct val="0"/>
        </a:spcAft>
        <a:defRPr sz="4400">
          <a:solidFill>
            <a:schemeClr val="bg1"/>
          </a:solidFill>
          <a:latin typeface="Arial" charset="0"/>
        </a:defRPr>
      </a:lvl8pPr>
      <a:lvl9pPr marL="1828800" algn="ctr" rtl="0" fontAlgn="base">
        <a:spcBef>
          <a:spcPct val="0"/>
        </a:spcBef>
        <a:spcAft>
          <a:spcPct val="0"/>
        </a:spcAft>
        <a:defRPr sz="4400">
          <a:solidFill>
            <a:schemeClr val="bg1"/>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hyperlink" Target="https://give.fiu.edu/business-governance/policies-procedures/"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1.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yrodrigu@fiu.edu" TargetMode="Externa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give.fiu.edu/about/fiu-foundation/online-forms/index.html"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2971800" y="1602897"/>
            <a:ext cx="3429000" cy="990600"/>
            <a:chOff x="2743200" y="1828800"/>
            <a:chExt cx="3657600" cy="990600"/>
          </a:xfrm>
        </p:grpSpPr>
        <p:pic>
          <p:nvPicPr>
            <p:cNvPr id="3" name="Picture 2" descr="N:\PICTURES, LOGOS, AUDIO AND SIGNATURES\NEW ADVANCEMENT LOGO\FIU_UnivAdvance_FIURe#6BB24 medium.JPG"/>
            <p:cNvPicPr/>
            <p:nvPr/>
          </p:nvPicPr>
          <p:blipFill>
            <a:blip r:embed="rId4" cstate="print"/>
            <a:srcRect/>
            <a:stretch>
              <a:fillRect/>
            </a:stretch>
          </p:blipFill>
          <p:spPr bwMode="auto">
            <a:xfrm>
              <a:off x="2743200" y="1828800"/>
              <a:ext cx="3657600" cy="990600"/>
            </a:xfrm>
            <a:prstGeom prst="rect">
              <a:avLst/>
            </a:prstGeom>
            <a:noFill/>
            <a:ln w="9525">
              <a:noFill/>
              <a:miter lim="800000"/>
              <a:headEnd/>
              <a:tailEnd/>
            </a:ln>
          </p:spPr>
        </p:pic>
        <p:sp>
          <p:nvSpPr>
            <p:cNvPr id="2" name="TextBox 1"/>
            <p:cNvSpPr txBox="1"/>
            <p:nvPr/>
          </p:nvSpPr>
          <p:spPr>
            <a:xfrm>
              <a:off x="4572000" y="1981200"/>
              <a:ext cx="1742439" cy="400110"/>
            </a:xfrm>
            <a:prstGeom prst="rect">
              <a:avLst/>
            </a:prstGeom>
            <a:solidFill>
              <a:schemeClr val="bg1"/>
            </a:solidFill>
          </p:spPr>
          <p:txBody>
            <a:bodyPr wrap="square" rtlCol="0">
              <a:spAutoFit/>
            </a:bodyPr>
            <a:lstStyle/>
            <a:p>
              <a:pPr algn="ctr"/>
              <a:r>
                <a:rPr lang="en-US" sz="2000" b="1">
                  <a:solidFill>
                    <a:srgbClr val="C5960C"/>
                  </a:solidFill>
                </a:rPr>
                <a:t>Foundation</a:t>
              </a:r>
            </a:p>
          </p:txBody>
        </p:sp>
      </p:grpSp>
      <p:sp>
        <p:nvSpPr>
          <p:cNvPr id="6" name="TextBox 5"/>
          <p:cNvSpPr txBox="1"/>
          <p:nvPr/>
        </p:nvSpPr>
        <p:spPr>
          <a:xfrm>
            <a:off x="152400" y="5284857"/>
            <a:ext cx="8991600" cy="707886"/>
          </a:xfrm>
          <a:prstGeom prst="rect">
            <a:avLst/>
          </a:prstGeom>
          <a:noFill/>
        </p:spPr>
        <p:txBody>
          <a:bodyPr wrap="square" rtlCol="0">
            <a:spAutoFit/>
          </a:bodyPr>
          <a:lstStyle/>
          <a:p>
            <a:pPr algn="ctr"/>
            <a:r>
              <a:rPr lang="en-US" sz="2000" b="1">
                <a:solidFill>
                  <a:srgbClr val="002D62"/>
                </a:solidFill>
              </a:rPr>
              <a:t>FY 2021-22</a:t>
            </a:r>
          </a:p>
          <a:p>
            <a:pPr algn="ctr"/>
            <a:endParaRPr lang="en-US" sz="2000" b="1">
              <a:solidFill>
                <a:srgbClr val="002D62"/>
              </a:solidFill>
            </a:endParaRPr>
          </a:p>
        </p:txBody>
      </p:sp>
      <p:sp>
        <p:nvSpPr>
          <p:cNvPr id="7" name="Title 1"/>
          <p:cNvSpPr txBox="1">
            <a:spLocks/>
          </p:cNvSpPr>
          <p:nvPr/>
        </p:nvSpPr>
        <p:spPr bwMode="auto">
          <a:xfrm>
            <a:off x="0" y="3048000"/>
            <a:ext cx="8991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Arial" charset="0"/>
              </a:defRPr>
            </a:lvl2pPr>
            <a:lvl3pPr algn="ctr" rtl="0" eaLnBrk="0" fontAlgn="base" hangingPunct="0">
              <a:spcBef>
                <a:spcPct val="0"/>
              </a:spcBef>
              <a:spcAft>
                <a:spcPct val="0"/>
              </a:spcAft>
              <a:defRPr sz="4400">
                <a:solidFill>
                  <a:schemeClr val="bg1"/>
                </a:solidFill>
                <a:latin typeface="Arial" charset="0"/>
              </a:defRPr>
            </a:lvl3pPr>
            <a:lvl4pPr algn="ctr" rtl="0" eaLnBrk="0" fontAlgn="base" hangingPunct="0">
              <a:spcBef>
                <a:spcPct val="0"/>
              </a:spcBef>
              <a:spcAft>
                <a:spcPct val="0"/>
              </a:spcAft>
              <a:defRPr sz="4400">
                <a:solidFill>
                  <a:schemeClr val="bg1"/>
                </a:solidFill>
                <a:latin typeface="Arial" charset="0"/>
              </a:defRPr>
            </a:lvl4pPr>
            <a:lvl5pPr algn="ctr" rtl="0" eaLnBrk="0" fontAlgn="base" hangingPunct="0">
              <a:spcBef>
                <a:spcPct val="0"/>
              </a:spcBef>
              <a:spcAft>
                <a:spcPct val="0"/>
              </a:spcAft>
              <a:defRPr sz="4400">
                <a:solidFill>
                  <a:schemeClr val="bg1"/>
                </a:solidFill>
                <a:latin typeface="Arial" charset="0"/>
              </a:defRPr>
            </a:lvl5pPr>
            <a:lvl6pPr marL="457200" algn="ctr" rtl="0" fontAlgn="base">
              <a:spcBef>
                <a:spcPct val="0"/>
              </a:spcBef>
              <a:spcAft>
                <a:spcPct val="0"/>
              </a:spcAft>
              <a:defRPr sz="4400">
                <a:solidFill>
                  <a:schemeClr val="bg1"/>
                </a:solidFill>
                <a:latin typeface="Arial" charset="0"/>
              </a:defRPr>
            </a:lvl6pPr>
            <a:lvl7pPr marL="914400" algn="ctr" rtl="0" fontAlgn="base">
              <a:spcBef>
                <a:spcPct val="0"/>
              </a:spcBef>
              <a:spcAft>
                <a:spcPct val="0"/>
              </a:spcAft>
              <a:defRPr sz="4400">
                <a:solidFill>
                  <a:schemeClr val="bg1"/>
                </a:solidFill>
                <a:latin typeface="Arial" charset="0"/>
              </a:defRPr>
            </a:lvl7pPr>
            <a:lvl8pPr marL="1371600" algn="ctr" rtl="0" fontAlgn="base">
              <a:spcBef>
                <a:spcPct val="0"/>
              </a:spcBef>
              <a:spcAft>
                <a:spcPct val="0"/>
              </a:spcAft>
              <a:defRPr sz="4400">
                <a:solidFill>
                  <a:schemeClr val="bg1"/>
                </a:solidFill>
                <a:latin typeface="Arial" charset="0"/>
              </a:defRPr>
            </a:lvl8pPr>
            <a:lvl9pPr marL="1828800" algn="ctr" rtl="0" fontAlgn="base">
              <a:spcBef>
                <a:spcPct val="0"/>
              </a:spcBef>
              <a:spcAft>
                <a:spcPct val="0"/>
              </a:spcAft>
              <a:defRPr sz="4400">
                <a:solidFill>
                  <a:schemeClr val="bg1"/>
                </a:solidFill>
                <a:latin typeface="Arial" charset="0"/>
              </a:defRPr>
            </a:lvl9pPr>
          </a:lstStyle>
          <a:p>
            <a:r>
              <a:rPr lang="en-US" sz="3200" i="1" kern="0">
                <a:solidFill>
                  <a:srgbClr val="C5960C"/>
                </a:solidFill>
                <a:cs typeface="Times New Roman" panose="02020603050405020304" pitchFamily="18" charset="0"/>
              </a:rPr>
              <a:t>Deposit Transmittal Training</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7383984" y="5314890"/>
            <a:ext cx="1683816" cy="400110"/>
            <a:chOff x="2743200" y="1828800"/>
            <a:chExt cx="3657600" cy="990600"/>
          </a:xfrm>
        </p:grpSpPr>
        <p:pic>
          <p:nvPicPr>
            <p:cNvPr id="3" name="Picture 2" descr="N:\PICTURES, LOGOS, AUDIO AND SIGNATURES\NEW ADVANCEMENT LOGO\FIU_UnivAdvance_FIURe#6BB24 medium.JPG"/>
            <p:cNvPicPr/>
            <p:nvPr/>
          </p:nvPicPr>
          <p:blipFill>
            <a:blip r:embed="rId3" cstate="print"/>
            <a:srcRect/>
            <a:stretch>
              <a:fillRect/>
            </a:stretch>
          </p:blipFill>
          <p:spPr bwMode="auto">
            <a:xfrm>
              <a:off x="2743200" y="1828800"/>
              <a:ext cx="3657600" cy="990600"/>
            </a:xfrm>
            <a:prstGeom prst="rect">
              <a:avLst/>
            </a:prstGeom>
            <a:noFill/>
            <a:ln w="9525">
              <a:noFill/>
              <a:miter lim="800000"/>
              <a:headEnd/>
              <a:tailEnd/>
            </a:ln>
          </p:spPr>
        </p:pic>
        <p:sp>
          <p:nvSpPr>
            <p:cNvPr id="2" name="TextBox 1"/>
            <p:cNvSpPr txBox="1"/>
            <p:nvPr/>
          </p:nvSpPr>
          <p:spPr>
            <a:xfrm>
              <a:off x="4495799" y="2000634"/>
              <a:ext cx="1828800" cy="571498"/>
            </a:xfrm>
            <a:prstGeom prst="rect">
              <a:avLst/>
            </a:prstGeom>
            <a:solidFill>
              <a:schemeClr val="bg1"/>
            </a:solidFill>
          </p:spPr>
          <p:txBody>
            <a:bodyPr wrap="square" rtlCol="0">
              <a:spAutoFit/>
            </a:bodyPr>
            <a:lstStyle/>
            <a:p>
              <a:pPr algn="ctr"/>
              <a:r>
                <a:rPr lang="en-US" sz="900" b="1">
                  <a:solidFill>
                    <a:srgbClr val="C5960C"/>
                  </a:solidFill>
                </a:rPr>
                <a:t>Foundation</a:t>
              </a:r>
            </a:p>
          </p:txBody>
        </p:sp>
      </p:grpSp>
      <p:sp>
        <p:nvSpPr>
          <p:cNvPr id="13" name="Title 1"/>
          <p:cNvSpPr txBox="1">
            <a:spLocks/>
          </p:cNvSpPr>
          <p:nvPr/>
        </p:nvSpPr>
        <p:spPr bwMode="auto">
          <a:xfrm>
            <a:off x="483198" y="762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Arial" charset="0"/>
              </a:defRPr>
            </a:lvl2pPr>
            <a:lvl3pPr algn="ctr" rtl="0" eaLnBrk="0" fontAlgn="base" hangingPunct="0">
              <a:spcBef>
                <a:spcPct val="0"/>
              </a:spcBef>
              <a:spcAft>
                <a:spcPct val="0"/>
              </a:spcAft>
              <a:defRPr sz="4400">
                <a:solidFill>
                  <a:schemeClr val="bg1"/>
                </a:solidFill>
                <a:latin typeface="Arial" charset="0"/>
              </a:defRPr>
            </a:lvl3pPr>
            <a:lvl4pPr algn="ctr" rtl="0" eaLnBrk="0" fontAlgn="base" hangingPunct="0">
              <a:spcBef>
                <a:spcPct val="0"/>
              </a:spcBef>
              <a:spcAft>
                <a:spcPct val="0"/>
              </a:spcAft>
              <a:defRPr sz="4400">
                <a:solidFill>
                  <a:schemeClr val="bg1"/>
                </a:solidFill>
                <a:latin typeface="Arial" charset="0"/>
              </a:defRPr>
            </a:lvl4pPr>
            <a:lvl5pPr algn="ctr" rtl="0" eaLnBrk="0" fontAlgn="base" hangingPunct="0">
              <a:spcBef>
                <a:spcPct val="0"/>
              </a:spcBef>
              <a:spcAft>
                <a:spcPct val="0"/>
              </a:spcAft>
              <a:defRPr sz="4400">
                <a:solidFill>
                  <a:schemeClr val="bg1"/>
                </a:solidFill>
                <a:latin typeface="Arial" charset="0"/>
              </a:defRPr>
            </a:lvl5pPr>
            <a:lvl6pPr marL="457200" algn="ctr" rtl="0" fontAlgn="base">
              <a:spcBef>
                <a:spcPct val="0"/>
              </a:spcBef>
              <a:spcAft>
                <a:spcPct val="0"/>
              </a:spcAft>
              <a:defRPr sz="4400">
                <a:solidFill>
                  <a:schemeClr val="bg1"/>
                </a:solidFill>
                <a:latin typeface="Arial" charset="0"/>
              </a:defRPr>
            </a:lvl6pPr>
            <a:lvl7pPr marL="914400" algn="ctr" rtl="0" fontAlgn="base">
              <a:spcBef>
                <a:spcPct val="0"/>
              </a:spcBef>
              <a:spcAft>
                <a:spcPct val="0"/>
              </a:spcAft>
              <a:defRPr sz="4400">
                <a:solidFill>
                  <a:schemeClr val="bg1"/>
                </a:solidFill>
                <a:latin typeface="Arial" charset="0"/>
              </a:defRPr>
            </a:lvl7pPr>
            <a:lvl8pPr marL="1371600" algn="ctr" rtl="0" fontAlgn="base">
              <a:spcBef>
                <a:spcPct val="0"/>
              </a:spcBef>
              <a:spcAft>
                <a:spcPct val="0"/>
              </a:spcAft>
              <a:defRPr sz="4400">
                <a:solidFill>
                  <a:schemeClr val="bg1"/>
                </a:solidFill>
                <a:latin typeface="Arial" charset="0"/>
              </a:defRPr>
            </a:lvl8pPr>
            <a:lvl9pPr marL="1828800" algn="ctr" rtl="0" fontAlgn="base">
              <a:spcBef>
                <a:spcPct val="0"/>
              </a:spcBef>
              <a:spcAft>
                <a:spcPct val="0"/>
              </a:spcAft>
              <a:defRPr sz="4400">
                <a:solidFill>
                  <a:schemeClr val="bg1"/>
                </a:solidFill>
                <a:latin typeface="Arial" charset="0"/>
              </a:defRPr>
            </a:lvl9pPr>
          </a:lstStyle>
          <a:p>
            <a:r>
              <a:rPr lang="en-US" sz="3200" kern="0"/>
              <a:t>Completing the Deposit Transmittal Form</a:t>
            </a:r>
          </a:p>
        </p:txBody>
      </p:sp>
      <p:sp>
        <p:nvSpPr>
          <p:cNvPr id="8" name="Rectangle 7"/>
          <p:cNvSpPr/>
          <p:nvPr/>
        </p:nvSpPr>
        <p:spPr>
          <a:xfrm>
            <a:off x="-457200" y="2057400"/>
            <a:ext cx="4953000" cy="3447098"/>
          </a:xfrm>
          <a:prstGeom prst="rect">
            <a:avLst/>
          </a:prstGeom>
        </p:spPr>
        <p:txBody>
          <a:bodyPr wrap="square">
            <a:spAutoFit/>
          </a:bodyPr>
          <a:lstStyle/>
          <a:p>
            <a:pPr marL="285750" indent="-285750">
              <a:buFont typeface="Arial" panose="020B0604020202020204" pitchFamily="34" charset="0"/>
              <a:buChar char="•"/>
            </a:pPr>
            <a:endParaRPr lang="en-US" sz="1400">
              <a:solidFill>
                <a:srgbClr val="002D62"/>
              </a:solidFill>
            </a:endParaRPr>
          </a:p>
          <a:p>
            <a:pPr marL="742950" lvl="1" indent="-285750">
              <a:buFont typeface="Arial" panose="020B0604020202020204" pitchFamily="34" charset="0"/>
              <a:buChar char="•"/>
            </a:pPr>
            <a:r>
              <a:rPr lang="en-US" sz="1200">
                <a:solidFill>
                  <a:srgbClr val="002D62"/>
                </a:solidFill>
              </a:rPr>
              <a:t>Student Support – this includes support for scholarships, internships, conferences, mentoring programs, extracurricular training or professional opportunities.  Also, initiatives that impact STEM (science, technology, engineering, and math) education, improving first to second year retention rate of our first time in college students, boosting our six year graduation rate, improving our four year graduation rate of state college transfer students, increasing enrollment via digital technologies, increasing the number of Ph.D. degrees and any other educational opportunities.</a:t>
            </a:r>
          </a:p>
          <a:p>
            <a:pPr marL="742950" lvl="1" indent="-285750">
              <a:buFont typeface="Arial" panose="020B0604020202020204" pitchFamily="34" charset="0"/>
              <a:buChar char="•"/>
            </a:pPr>
            <a:r>
              <a:rPr lang="en-US" sz="1200">
                <a:solidFill>
                  <a:srgbClr val="002D62"/>
                </a:solidFill>
              </a:rPr>
              <a:t>Faculty Support – this includes professorship and chairs and support for research.</a:t>
            </a:r>
          </a:p>
          <a:p>
            <a:pPr marL="742950" lvl="1" indent="-285750">
              <a:buFont typeface="Arial" panose="020B0604020202020204" pitchFamily="34" charset="0"/>
              <a:buChar char="•"/>
            </a:pPr>
            <a:r>
              <a:rPr lang="en-US" sz="1200">
                <a:solidFill>
                  <a:srgbClr val="002D62"/>
                </a:solidFill>
              </a:rPr>
              <a:t>Preeminent Program - The Bridge Engineering Program </a:t>
            </a:r>
          </a:p>
          <a:p>
            <a:pPr marL="742950" lvl="1" indent="-285750">
              <a:buFont typeface="Arial" panose="020B0604020202020204" pitchFamily="34" charset="0"/>
              <a:buChar char="•"/>
            </a:pPr>
            <a:r>
              <a:rPr lang="en-US" sz="1200">
                <a:solidFill>
                  <a:srgbClr val="002D62"/>
                </a:solidFill>
              </a:rPr>
              <a:t>Preeminent Program - The Center for Children and Families</a:t>
            </a:r>
          </a:p>
          <a:p>
            <a:pPr marL="742950" lvl="1" indent="-285750">
              <a:buFont typeface="Arial" panose="020B0604020202020204" pitchFamily="34" charset="0"/>
              <a:buChar char="•"/>
            </a:pPr>
            <a:endParaRPr lang="en-US" sz="1200">
              <a:solidFill>
                <a:srgbClr val="002D62"/>
              </a:solidFill>
            </a:endParaRPr>
          </a:p>
        </p:txBody>
      </p:sp>
      <p:sp>
        <p:nvSpPr>
          <p:cNvPr id="7" name="Rectangle 6"/>
          <p:cNvSpPr/>
          <p:nvPr/>
        </p:nvSpPr>
        <p:spPr>
          <a:xfrm>
            <a:off x="3962400" y="2057400"/>
            <a:ext cx="5181600" cy="2523768"/>
          </a:xfrm>
          <a:prstGeom prst="rect">
            <a:avLst/>
          </a:prstGeom>
        </p:spPr>
        <p:txBody>
          <a:bodyPr wrap="square">
            <a:spAutoFit/>
          </a:bodyPr>
          <a:lstStyle/>
          <a:p>
            <a:pPr marL="285750" indent="-285750">
              <a:buFont typeface="Arial" panose="020B0604020202020204" pitchFamily="34" charset="0"/>
              <a:buChar char="•"/>
            </a:pPr>
            <a:endParaRPr lang="en-US" sz="1400">
              <a:solidFill>
                <a:srgbClr val="002D62"/>
              </a:solidFill>
            </a:endParaRPr>
          </a:p>
          <a:p>
            <a:pPr marL="742950" lvl="1" indent="-285750">
              <a:buFont typeface="Arial" panose="020B0604020202020204" pitchFamily="34" charset="0"/>
              <a:buChar char="•"/>
            </a:pPr>
            <a:r>
              <a:rPr lang="en-US" sz="1200">
                <a:solidFill>
                  <a:srgbClr val="002D62"/>
                </a:solidFill>
              </a:rPr>
              <a:t>Preeminent Program - The Extreme Events Institute</a:t>
            </a:r>
          </a:p>
          <a:p>
            <a:pPr marL="742950" lvl="1" indent="-285750">
              <a:buFont typeface="Arial" panose="020B0604020202020204" pitchFamily="34" charset="0"/>
              <a:buChar char="•"/>
            </a:pPr>
            <a:r>
              <a:rPr lang="en-US" sz="1200">
                <a:solidFill>
                  <a:srgbClr val="002D62"/>
                </a:solidFill>
              </a:rPr>
              <a:t>Preeminent Program - The Institute for Water and Environment</a:t>
            </a:r>
          </a:p>
          <a:p>
            <a:pPr marL="742950" lvl="1" indent="-285750">
              <a:buFont typeface="Arial" panose="020B0604020202020204" pitchFamily="34" charset="0"/>
              <a:buChar char="•"/>
            </a:pPr>
            <a:r>
              <a:rPr lang="en-US" sz="1200">
                <a:solidFill>
                  <a:srgbClr val="002D62"/>
                </a:solidFill>
              </a:rPr>
              <a:t>Preeminent Program - The STEM Transformation Institute</a:t>
            </a:r>
          </a:p>
          <a:p>
            <a:pPr marL="742950" lvl="1" indent="-285750">
              <a:buFont typeface="Arial" panose="020B0604020202020204" pitchFamily="34" charset="0"/>
              <a:buChar char="•"/>
            </a:pPr>
            <a:r>
              <a:rPr lang="en-US" sz="1200">
                <a:solidFill>
                  <a:srgbClr val="002D62"/>
                </a:solidFill>
              </a:rPr>
              <a:t>Preeminent Program – Forensic Institute for Research, Service and Technology</a:t>
            </a:r>
          </a:p>
          <a:p>
            <a:pPr marL="742950" lvl="1" indent="-285750">
              <a:buFont typeface="Arial" panose="020B0604020202020204" pitchFamily="34" charset="0"/>
              <a:buChar char="•"/>
            </a:pPr>
            <a:r>
              <a:rPr lang="en-US" sz="1200">
                <a:solidFill>
                  <a:srgbClr val="002D62"/>
                </a:solidFill>
              </a:rPr>
              <a:t>Emerging Preeminent Program – </a:t>
            </a:r>
            <a:r>
              <a:rPr lang="en-US" sz="1200" err="1">
                <a:solidFill>
                  <a:srgbClr val="002D62"/>
                </a:solidFill>
              </a:rPr>
              <a:t>Cybersecurity@FIU</a:t>
            </a:r>
            <a:endParaRPr lang="en-US" sz="1200">
              <a:solidFill>
                <a:srgbClr val="002D62"/>
              </a:solidFill>
            </a:endParaRPr>
          </a:p>
          <a:p>
            <a:pPr marL="742950" lvl="1" indent="-285750">
              <a:buFont typeface="Arial" panose="020B0604020202020204" pitchFamily="34" charset="0"/>
              <a:buChar char="•"/>
            </a:pPr>
            <a:r>
              <a:rPr lang="en-US" sz="1200">
                <a:solidFill>
                  <a:srgbClr val="002D62"/>
                </a:solidFill>
              </a:rPr>
              <a:t>Emerging Preeminent Program – Translational Molecular Discoveries</a:t>
            </a:r>
          </a:p>
          <a:p>
            <a:pPr marL="742950" lvl="1" indent="-285750">
              <a:buFont typeface="Arial" panose="020B0604020202020204" pitchFamily="34" charset="0"/>
              <a:buChar char="•"/>
            </a:pPr>
            <a:r>
              <a:rPr lang="en-US" sz="1200">
                <a:solidFill>
                  <a:srgbClr val="002D62"/>
                </a:solidFill>
              </a:rPr>
              <a:t>Emerging Preeminent Program – </a:t>
            </a:r>
            <a:r>
              <a:rPr lang="en-US" sz="1200" err="1">
                <a:solidFill>
                  <a:srgbClr val="002D62"/>
                </a:solidFill>
              </a:rPr>
              <a:t>Wolfsonian</a:t>
            </a:r>
            <a:r>
              <a:rPr lang="en-US" sz="1200">
                <a:solidFill>
                  <a:srgbClr val="002D62"/>
                </a:solidFill>
              </a:rPr>
              <a:t> Public Humanities Lab</a:t>
            </a:r>
          </a:p>
          <a:p>
            <a:pPr marL="742950" lvl="1" indent="-285750">
              <a:buFont typeface="Arial" panose="020B0604020202020204" pitchFamily="34" charset="0"/>
              <a:buChar char="•"/>
            </a:pPr>
            <a:r>
              <a:rPr lang="en-US" sz="1200">
                <a:solidFill>
                  <a:srgbClr val="002D62"/>
                </a:solidFill>
              </a:rPr>
              <a:t>Endowment</a:t>
            </a:r>
          </a:p>
          <a:p>
            <a:pPr marL="742950" lvl="1" indent="-285750">
              <a:buFont typeface="Arial" panose="020B0604020202020204" pitchFamily="34" charset="0"/>
              <a:buChar char="•"/>
            </a:pPr>
            <a:r>
              <a:rPr lang="en-US" sz="1200">
                <a:solidFill>
                  <a:srgbClr val="002D62"/>
                </a:solidFill>
              </a:rPr>
              <a:t>None</a:t>
            </a:r>
          </a:p>
        </p:txBody>
      </p:sp>
      <p:sp>
        <p:nvSpPr>
          <p:cNvPr id="9" name="Rectangle 8"/>
          <p:cNvSpPr/>
          <p:nvPr/>
        </p:nvSpPr>
        <p:spPr>
          <a:xfrm>
            <a:off x="152400" y="1371600"/>
            <a:ext cx="8560398" cy="954107"/>
          </a:xfrm>
          <a:prstGeom prst="rect">
            <a:avLst/>
          </a:prstGeom>
        </p:spPr>
        <p:txBody>
          <a:bodyPr wrap="square">
            <a:spAutoFit/>
          </a:bodyPr>
          <a:lstStyle/>
          <a:p>
            <a:pPr marL="285750" indent="-285750">
              <a:buFont typeface="Arial" panose="020B0604020202020204" pitchFamily="34" charset="0"/>
              <a:buChar char="•"/>
            </a:pPr>
            <a:endParaRPr lang="en-US" sz="1400">
              <a:solidFill>
                <a:srgbClr val="002D62"/>
              </a:solidFill>
            </a:endParaRPr>
          </a:p>
          <a:p>
            <a:pPr marL="285750" indent="-285750">
              <a:buFont typeface="Wingdings" panose="05000000000000000000" pitchFamily="2" charset="2"/>
              <a:buChar char="ü"/>
            </a:pPr>
            <a:r>
              <a:rPr lang="en-US" sz="1400">
                <a:solidFill>
                  <a:srgbClr val="002D62"/>
                </a:solidFill>
              </a:rPr>
              <a:t>What key performance indicator (KPI) does this gift advance? Select one of the following or indicate that none apply:</a:t>
            </a:r>
          </a:p>
          <a:p>
            <a:pPr marL="285750" indent="-285750">
              <a:buFont typeface="Arial" panose="020B0604020202020204" pitchFamily="34" charset="0"/>
              <a:buChar char="•"/>
            </a:pPr>
            <a:endParaRPr lang="en-US" sz="1400">
              <a:solidFill>
                <a:srgbClr val="002D62"/>
              </a:solidFill>
            </a:endParaRPr>
          </a:p>
        </p:txBody>
      </p:sp>
    </p:spTree>
    <p:extLst>
      <p:ext uri="{BB962C8B-B14F-4D97-AF65-F5344CB8AC3E}">
        <p14:creationId xmlns:p14="http://schemas.microsoft.com/office/powerpoint/2010/main" val="26348057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7383984" y="5314890"/>
            <a:ext cx="1683816" cy="400110"/>
            <a:chOff x="2743200" y="1828800"/>
            <a:chExt cx="3657600" cy="990600"/>
          </a:xfrm>
        </p:grpSpPr>
        <p:pic>
          <p:nvPicPr>
            <p:cNvPr id="3" name="Picture 2" descr="N:\PICTURES, LOGOS, AUDIO AND SIGNATURES\NEW ADVANCEMENT LOGO\FIU_UnivAdvance_FIURe#6BB24 medium.JPG"/>
            <p:cNvPicPr/>
            <p:nvPr/>
          </p:nvPicPr>
          <p:blipFill>
            <a:blip r:embed="rId3" cstate="print"/>
            <a:srcRect/>
            <a:stretch>
              <a:fillRect/>
            </a:stretch>
          </p:blipFill>
          <p:spPr bwMode="auto">
            <a:xfrm>
              <a:off x="2743200" y="1828800"/>
              <a:ext cx="3657600" cy="990600"/>
            </a:xfrm>
            <a:prstGeom prst="rect">
              <a:avLst/>
            </a:prstGeom>
            <a:noFill/>
            <a:ln w="9525">
              <a:noFill/>
              <a:miter lim="800000"/>
              <a:headEnd/>
              <a:tailEnd/>
            </a:ln>
          </p:spPr>
        </p:pic>
        <p:sp>
          <p:nvSpPr>
            <p:cNvPr id="2" name="TextBox 1"/>
            <p:cNvSpPr txBox="1"/>
            <p:nvPr/>
          </p:nvSpPr>
          <p:spPr>
            <a:xfrm>
              <a:off x="4495799" y="2000634"/>
              <a:ext cx="1828800" cy="571498"/>
            </a:xfrm>
            <a:prstGeom prst="rect">
              <a:avLst/>
            </a:prstGeom>
            <a:solidFill>
              <a:schemeClr val="bg1"/>
            </a:solidFill>
          </p:spPr>
          <p:txBody>
            <a:bodyPr wrap="square" rtlCol="0">
              <a:spAutoFit/>
            </a:bodyPr>
            <a:lstStyle/>
            <a:p>
              <a:pPr algn="ctr"/>
              <a:r>
                <a:rPr lang="en-US" sz="900" b="1">
                  <a:solidFill>
                    <a:srgbClr val="C5960C"/>
                  </a:solidFill>
                </a:rPr>
                <a:t>Foundation</a:t>
              </a:r>
            </a:p>
          </p:txBody>
        </p:sp>
      </p:grpSp>
      <p:sp>
        <p:nvSpPr>
          <p:cNvPr id="13" name="Title 1"/>
          <p:cNvSpPr txBox="1">
            <a:spLocks/>
          </p:cNvSpPr>
          <p:nvPr/>
        </p:nvSpPr>
        <p:spPr bwMode="auto">
          <a:xfrm>
            <a:off x="483198" y="762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Arial" charset="0"/>
              </a:defRPr>
            </a:lvl2pPr>
            <a:lvl3pPr algn="ctr" rtl="0" eaLnBrk="0" fontAlgn="base" hangingPunct="0">
              <a:spcBef>
                <a:spcPct val="0"/>
              </a:spcBef>
              <a:spcAft>
                <a:spcPct val="0"/>
              </a:spcAft>
              <a:defRPr sz="4400">
                <a:solidFill>
                  <a:schemeClr val="bg1"/>
                </a:solidFill>
                <a:latin typeface="Arial" charset="0"/>
              </a:defRPr>
            </a:lvl3pPr>
            <a:lvl4pPr algn="ctr" rtl="0" eaLnBrk="0" fontAlgn="base" hangingPunct="0">
              <a:spcBef>
                <a:spcPct val="0"/>
              </a:spcBef>
              <a:spcAft>
                <a:spcPct val="0"/>
              </a:spcAft>
              <a:defRPr sz="4400">
                <a:solidFill>
                  <a:schemeClr val="bg1"/>
                </a:solidFill>
                <a:latin typeface="Arial" charset="0"/>
              </a:defRPr>
            </a:lvl4pPr>
            <a:lvl5pPr algn="ctr" rtl="0" eaLnBrk="0" fontAlgn="base" hangingPunct="0">
              <a:spcBef>
                <a:spcPct val="0"/>
              </a:spcBef>
              <a:spcAft>
                <a:spcPct val="0"/>
              </a:spcAft>
              <a:defRPr sz="4400">
                <a:solidFill>
                  <a:schemeClr val="bg1"/>
                </a:solidFill>
                <a:latin typeface="Arial" charset="0"/>
              </a:defRPr>
            </a:lvl5pPr>
            <a:lvl6pPr marL="457200" algn="ctr" rtl="0" fontAlgn="base">
              <a:spcBef>
                <a:spcPct val="0"/>
              </a:spcBef>
              <a:spcAft>
                <a:spcPct val="0"/>
              </a:spcAft>
              <a:defRPr sz="4400">
                <a:solidFill>
                  <a:schemeClr val="bg1"/>
                </a:solidFill>
                <a:latin typeface="Arial" charset="0"/>
              </a:defRPr>
            </a:lvl6pPr>
            <a:lvl7pPr marL="914400" algn="ctr" rtl="0" fontAlgn="base">
              <a:spcBef>
                <a:spcPct val="0"/>
              </a:spcBef>
              <a:spcAft>
                <a:spcPct val="0"/>
              </a:spcAft>
              <a:defRPr sz="4400">
                <a:solidFill>
                  <a:schemeClr val="bg1"/>
                </a:solidFill>
                <a:latin typeface="Arial" charset="0"/>
              </a:defRPr>
            </a:lvl7pPr>
            <a:lvl8pPr marL="1371600" algn="ctr" rtl="0" fontAlgn="base">
              <a:spcBef>
                <a:spcPct val="0"/>
              </a:spcBef>
              <a:spcAft>
                <a:spcPct val="0"/>
              </a:spcAft>
              <a:defRPr sz="4400">
                <a:solidFill>
                  <a:schemeClr val="bg1"/>
                </a:solidFill>
                <a:latin typeface="Arial" charset="0"/>
              </a:defRPr>
            </a:lvl8pPr>
            <a:lvl9pPr marL="1828800" algn="ctr" rtl="0" fontAlgn="base">
              <a:spcBef>
                <a:spcPct val="0"/>
              </a:spcBef>
              <a:spcAft>
                <a:spcPct val="0"/>
              </a:spcAft>
              <a:defRPr sz="4400">
                <a:solidFill>
                  <a:schemeClr val="bg1"/>
                </a:solidFill>
                <a:latin typeface="Arial" charset="0"/>
              </a:defRPr>
            </a:lvl9pPr>
          </a:lstStyle>
          <a:p>
            <a:r>
              <a:rPr lang="en-US" sz="3200" kern="0"/>
              <a:t>Completing the Deposit Transmittal Form</a:t>
            </a:r>
          </a:p>
        </p:txBody>
      </p:sp>
      <p:sp>
        <p:nvSpPr>
          <p:cNvPr id="8" name="Rectangle 7"/>
          <p:cNvSpPr/>
          <p:nvPr/>
        </p:nvSpPr>
        <p:spPr>
          <a:xfrm>
            <a:off x="111280" y="2295611"/>
            <a:ext cx="8956520" cy="3631763"/>
          </a:xfrm>
          <a:prstGeom prst="rect">
            <a:avLst/>
          </a:prstGeom>
        </p:spPr>
        <p:txBody>
          <a:bodyPr wrap="square">
            <a:spAutoFit/>
          </a:bodyPr>
          <a:lstStyle/>
          <a:p>
            <a:endParaRPr lang="en-US" sz="1200" b="1">
              <a:solidFill>
                <a:srgbClr val="002D62"/>
              </a:solidFill>
            </a:endParaRPr>
          </a:p>
          <a:p>
            <a:pPr marL="285750" indent="-285750">
              <a:buFont typeface="Arial" panose="020B0604020202020204" pitchFamily="34" charset="0"/>
              <a:buChar char="•"/>
            </a:pPr>
            <a:endParaRPr lang="en-US" sz="1200" b="1">
              <a:solidFill>
                <a:srgbClr val="002D62"/>
              </a:solidFill>
            </a:endParaRPr>
          </a:p>
          <a:p>
            <a:pPr marL="285750" indent="-285750">
              <a:buFont typeface="Arial" panose="020B0604020202020204" pitchFamily="34" charset="0"/>
              <a:buChar char="•"/>
            </a:pPr>
            <a:r>
              <a:rPr lang="en-US" sz="1200" b="1">
                <a:solidFill>
                  <a:srgbClr val="002D62"/>
                </a:solidFill>
              </a:rPr>
              <a:t>Deposit Type: </a:t>
            </a:r>
            <a:endParaRPr lang="en-US" sz="1200">
              <a:solidFill>
                <a:srgbClr val="002D62"/>
              </a:solidFill>
            </a:endParaRPr>
          </a:p>
          <a:p>
            <a:pPr marL="742950" lvl="1" indent="-285750">
              <a:buFont typeface="Arial" panose="020B0604020202020204" pitchFamily="34" charset="0"/>
              <a:buChar char="•"/>
            </a:pPr>
            <a:r>
              <a:rPr lang="en-US" sz="1200">
                <a:solidFill>
                  <a:srgbClr val="002D62"/>
                </a:solidFill>
              </a:rPr>
              <a:t>Gift</a:t>
            </a:r>
          </a:p>
          <a:p>
            <a:pPr marL="742950" lvl="1" indent="-285750">
              <a:buFont typeface="Arial" panose="020B0604020202020204" pitchFamily="34" charset="0"/>
              <a:buChar char="•"/>
            </a:pPr>
            <a:r>
              <a:rPr lang="en-US" sz="1200">
                <a:solidFill>
                  <a:srgbClr val="002D62"/>
                </a:solidFill>
              </a:rPr>
              <a:t>Pledge payment</a:t>
            </a:r>
          </a:p>
          <a:p>
            <a:pPr marL="742950" lvl="1" indent="-285750">
              <a:buFont typeface="Arial" panose="020B0604020202020204" pitchFamily="34" charset="0"/>
              <a:buChar char="•"/>
            </a:pPr>
            <a:r>
              <a:rPr lang="en-US" sz="1200">
                <a:solidFill>
                  <a:srgbClr val="002D62"/>
                </a:solidFill>
              </a:rPr>
              <a:t>Dues</a:t>
            </a:r>
          </a:p>
          <a:p>
            <a:pPr marL="742950" lvl="1" indent="-285750">
              <a:buFont typeface="Arial" panose="020B0604020202020204" pitchFamily="34" charset="0"/>
              <a:buChar char="•"/>
            </a:pPr>
            <a:r>
              <a:rPr lang="en-US" sz="1200">
                <a:solidFill>
                  <a:srgbClr val="002D62"/>
                </a:solidFill>
              </a:rPr>
              <a:t>Gifts from events</a:t>
            </a:r>
          </a:p>
          <a:p>
            <a:pPr marL="742950" lvl="1" indent="-285750">
              <a:buFont typeface="Arial" panose="020B0604020202020204" pitchFamily="34" charset="0"/>
              <a:buChar char="•"/>
            </a:pPr>
            <a:r>
              <a:rPr lang="en-US" sz="1200">
                <a:solidFill>
                  <a:srgbClr val="002D62"/>
                </a:solidFill>
              </a:rPr>
              <a:t>Other</a:t>
            </a:r>
          </a:p>
          <a:p>
            <a:pPr marL="285750" indent="-285750">
              <a:buFont typeface="Arial" panose="020B0604020202020204" pitchFamily="34" charset="0"/>
              <a:buChar char="•"/>
            </a:pPr>
            <a:r>
              <a:rPr lang="en-US" sz="1200" b="1">
                <a:solidFill>
                  <a:srgbClr val="002D62"/>
                </a:solidFill>
              </a:rPr>
              <a:t>Payment Type: </a:t>
            </a:r>
            <a:r>
              <a:rPr lang="en-US" sz="1200" b="1">
                <a:solidFill>
                  <a:srgbClr val="FF0000"/>
                </a:solidFill>
              </a:rPr>
              <a:t>Only one type of payment may be used per deposit transmittal form</a:t>
            </a:r>
            <a:r>
              <a:rPr lang="en-US" sz="1200">
                <a:solidFill>
                  <a:srgbClr val="002D62"/>
                </a:solidFill>
              </a:rPr>
              <a:t>. </a:t>
            </a:r>
          </a:p>
          <a:p>
            <a:pPr marL="742950" lvl="1" indent="-285750">
              <a:buFont typeface="Arial" panose="020B0604020202020204" pitchFamily="34" charset="0"/>
              <a:buChar char="•"/>
            </a:pPr>
            <a:r>
              <a:rPr lang="en-US" sz="1200">
                <a:solidFill>
                  <a:srgbClr val="002D62"/>
                </a:solidFill>
              </a:rPr>
              <a:t>Wire</a:t>
            </a:r>
          </a:p>
          <a:p>
            <a:pPr marL="742950" lvl="1" indent="-285750">
              <a:buFont typeface="Arial" panose="020B0604020202020204" pitchFamily="34" charset="0"/>
              <a:buChar char="•"/>
            </a:pPr>
            <a:r>
              <a:rPr lang="en-US" sz="1200">
                <a:solidFill>
                  <a:srgbClr val="002D62"/>
                </a:solidFill>
              </a:rPr>
              <a:t>Cash</a:t>
            </a:r>
          </a:p>
          <a:p>
            <a:pPr marL="742950" lvl="1" indent="-285750">
              <a:buFont typeface="Arial" panose="020B0604020202020204" pitchFamily="34" charset="0"/>
              <a:buChar char="•"/>
            </a:pPr>
            <a:r>
              <a:rPr lang="en-US" sz="1200">
                <a:solidFill>
                  <a:srgbClr val="002D62"/>
                </a:solidFill>
              </a:rPr>
              <a:t>Check</a:t>
            </a:r>
          </a:p>
          <a:p>
            <a:pPr marL="742950" lvl="1" indent="-285750">
              <a:buFont typeface="Arial" panose="020B0604020202020204" pitchFamily="34" charset="0"/>
              <a:buChar char="•"/>
            </a:pPr>
            <a:r>
              <a:rPr lang="en-US" sz="1200">
                <a:solidFill>
                  <a:srgbClr val="002D62"/>
                </a:solidFill>
              </a:rPr>
              <a:t>Credit Card - </a:t>
            </a:r>
            <a:r>
              <a:rPr lang="en-US" sz="1200" i="1">
                <a:solidFill>
                  <a:srgbClr val="002D62"/>
                </a:solidFill>
              </a:rPr>
              <a:t>NOTE: Visa/MasterCard/Discover CC gifts need to be reported on separate deposit transmittal forms from AMEX gifts.  The form will need to be printed and CC number information will need to be hand-written on the form.</a:t>
            </a:r>
            <a:endParaRPr lang="en-US" sz="1200" b="1" i="1">
              <a:solidFill>
                <a:srgbClr val="FF0000"/>
              </a:solidFill>
            </a:endParaRPr>
          </a:p>
          <a:p>
            <a:pPr lvl="1" indent="-457200"/>
            <a:r>
              <a:rPr lang="en-US" sz="1200" b="1" i="1">
                <a:solidFill>
                  <a:srgbClr val="FF0000"/>
                </a:solidFill>
              </a:rPr>
              <a:t>**If you are submitting various checks or cash for the same project, please make sure to select the “Attach Multiple Deposit Detail Form”</a:t>
            </a:r>
          </a:p>
          <a:p>
            <a:pPr marL="285750" lvl="1" indent="-285750">
              <a:buFont typeface="Arial" panose="020B0604020202020204" pitchFamily="34" charset="0"/>
              <a:buChar char="•"/>
            </a:pPr>
            <a:r>
              <a:rPr lang="en-US" sz="1200" b="1">
                <a:solidFill>
                  <a:srgbClr val="002D62"/>
                </a:solidFill>
              </a:rPr>
              <a:t>Amount: </a:t>
            </a:r>
            <a:r>
              <a:rPr lang="en-US" sz="1200">
                <a:solidFill>
                  <a:srgbClr val="002D62"/>
                </a:solidFill>
              </a:rPr>
              <a:t>Enter total amount of deposit.</a:t>
            </a:r>
          </a:p>
          <a:p>
            <a:pPr lvl="1" indent="-457200"/>
            <a:endParaRPr lang="en-US" sz="1200" b="1" i="1">
              <a:solidFill>
                <a:srgbClr val="FF0000"/>
              </a:solidFill>
            </a:endParaRPr>
          </a:p>
          <a:p>
            <a:pPr marL="742950" lvl="1" indent="-285750">
              <a:buFont typeface="Arial" panose="020B0604020202020204" pitchFamily="34" charset="0"/>
              <a:buChar char="•"/>
            </a:pPr>
            <a:endParaRPr lang="en-US" sz="1400" b="1">
              <a:solidFill>
                <a:srgbClr val="002D62"/>
              </a:solidFill>
            </a:endParaRPr>
          </a:p>
        </p:txBody>
      </p:sp>
      <p:pic>
        <p:nvPicPr>
          <p:cNvPr id="7" name="Picture 6"/>
          <p:cNvPicPr/>
          <p:nvPr/>
        </p:nvPicPr>
        <p:blipFill>
          <a:blip r:embed="rId4" cstate="print"/>
          <a:stretch>
            <a:fillRect/>
          </a:stretch>
        </p:blipFill>
        <p:spPr>
          <a:xfrm>
            <a:off x="1143000" y="1447800"/>
            <a:ext cx="6646940" cy="1143000"/>
          </a:xfrm>
          <a:prstGeom prst="rect">
            <a:avLst/>
          </a:prstGeom>
        </p:spPr>
      </p:pic>
    </p:spTree>
    <p:extLst>
      <p:ext uri="{BB962C8B-B14F-4D97-AF65-F5344CB8AC3E}">
        <p14:creationId xmlns:p14="http://schemas.microsoft.com/office/powerpoint/2010/main" val="13676650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7383984" y="5314890"/>
            <a:ext cx="1683816" cy="400110"/>
            <a:chOff x="2743200" y="1828800"/>
            <a:chExt cx="3657600" cy="990600"/>
          </a:xfrm>
        </p:grpSpPr>
        <p:pic>
          <p:nvPicPr>
            <p:cNvPr id="3" name="Picture 2" descr="N:\PICTURES, LOGOS, AUDIO AND SIGNATURES\NEW ADVANCEMENT LOGO\FIU_UnivAdvance_FIURe#6BB24 medium.JPG"/>
            <p:cNvPicPr/>
            <p:nvPr/>
          </p:nvPicPr>
          <p:blipFill>
            <a:blip r:embed="rId3" cstate="print"/>
            <a:srcRect/>
            <a:stretch>
              <a:fillRect/>
            </a:stretch>
          </p:blipFill>
          <p:spPr bwMode="auto">
            <a:xfrm>
              <a:off x="2743200" y="1828800"/>
              <a:ext cx="3657600" cy="990600"/>
            </a:xfrm>
            <a:prstGeom prst="rect">
              <a:avLst/>
            </a:prstGeom>
            <a:noFill/>
            <a:ln w="9525">
              <a:noFill/>
              <a:miter lim="800000"/>
              <a:headEnd/>
              <a:tailEnd/>
            </a:ln>
          </p:spPr>
        </p:pic>
        <p:sp>
          <p:nvSpPr>
            <p:cNvPr id="2" name="TextBox 1"/>
            <p:cNvSpPr txBox="1"/>
            <p:nvPr/>
          </p:nvSpPr>
          <p:spPr>
            <a:xfrm>
              <a:off x="4495799" y="2000634"/>
              <a:ext cx="1828800" cy="571498"/>
            </a:xfrm>
            <a:prstGeom prst="rect">
              <a:avLst/>
            </a:prstGeom>
            <a:solidFill>
              <a:schemeClr val="bg1"/>
            </a:solidFill>
          </p:spPr>
          <p:txBody>
            <a:bodyPr wrap="square" rtlCol="0">
              <a:spAutoFit/>
            </a:bodyPr>
            <a:lstStyle/>
            <a:p>
              <a:pPr algn="ctr"/>
              <a:r>
                <a:rPr lang="en-US" sz="900" b="1">
                  <a:solidFill>
                    <a:srgbClr val="C5960C"/>
                  </a:solidFill>
                </a:rPr>
                <a:t>Foundation</a:t>
              </a:r>
            </a:p>
          </p:txBody>
        </p:sp>
      </p:grpSp>
      <p:sp>
        <p:nvSpPr>
          <p:cNvPr id="13" name="Title 1"/>
          <p:cNvSpPr txBox="1">
            <a:spLocks/>
          </p:cNvSpPr>
          <p:nvPr/>
        </p:nvSpPr>
        <p:spPr bwMode="auto">
          <a:xfrm>
            <a:off x="483198" y="762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Arial" charset="0"/>
              </a:defRPr>
            </a:lvl2pPr>
            <a:lvl3pPr algn="ctr" rtl="0" eaLnBrk="0" fontAlgn="base" hangingPunct="0">
              <a:spcBef>
                <a:spcPct val="0"/>
              </a:spcBef>
              <a:spcAft>
                <a:spcPct val="0"/>
              </a:spcAft>
              <a:defRPr sz="4400">
                <a:solidFill>
                  <a:schemeClr val="bg1"/>
                </a:solidFill>
                <a:latin typeface="Arial" charset="0"/>
              </a:defRPr>
            </a:lvl3pPr>
            <a:lvl4pPr algn="ctr" rtl="0" eaLnBrk="0" fontAlgn="base" hangingPunct="0">
              <a:spcBef>
                <a:spcPct val="0"/>
              </a:spcBef>
              <a:spcAft>
                <a:spcPct val="0"/>
              </a:spcAft>
              <a:defRPr sz="4400">
                <a:solidFill>
                  <a:schemeClr val="bg1"/>
                </a:solidFill>
                <a:latin typeface="Arial" charset="0"/>
              </a:defRPr>
            </a:lvl4pPr>
            <a:lvl5pPr algn="ctr" rtl="0" eaLnBrk="0" fontAlgn="base" hangingPunct="0">
              <a:spcBef>
                <a:spcPct val="0"/>
              </a:spcBef>
              <a:spcAft>
                <a:spcPct val="0"/>
              </a:spcAft>
              <a:defRPr sz="4400">
                <a:solidFill>
                  <a:schemeClr val="bg1"/>
                </a:solidFill>
                <a:latin typeface="Arial" charset="0"/>
              </a:defRPr>
            </a:lvl5pPr>
            <a:lvl6pPr marL="457200" algn="ctr" rtl="0" fontAlgn="base">
              <a:spcBef>
                <a:spcPct val="0"/>
              </a:spcBef>
              <a:spcAft>
                <a:spcPct val="0"/>
              </a:spcAft>
              <a:defRPr sz="4400">
                <a:solidFill>
                  <a:schemeClr val="bg1"/>
                </a:solidFill>
                <a:latin typeface="Arial" charset="0"/>
              </a:defRPr>
            </a:lvl6pPr>
            <a:lvl7pPr marL="914400" algn="ctr" rtl="0" fontAlgn="base">
              <a:spcBef>
                <a:spcPct val="0"/>
              </a:spcBef>
              <a:spcAft>
                <a:spcPct val="0"/>
              </a:spcAft>
              <a:defRPr sz="4400">
                <a:solidFill>
                  <a:schemeClr val="bg1"/>
                </a:solidFill>
                <a:latin typeface="Arial" charset="0"/>
              </a:defRPr>
            </a:lvl7pPr>
            <a:lvl8pPr marL="1371600" algn="ctr" rtl="0" fontAlgn="base">
              <a:spcBef>
                <a:spcPct val="0"/>
              </a:spcBef>
              <a:spcAft>
                <a:spcPct val="0"/>
              </a:spcAft>
              <a:defRPr sz="4400">
                <a:solidFill>
                  <a:schemeClr val="bg1"/>
                </a:solidFill>
                <a:latin typeface="Arial" charset="0"/>
              </a:defRPr>
            </a:lvl8pPr>
            <a:lvl9pPr marL="1828800" algn="ctr" rtl="0" fontAlgn="base">
              <a:spcBef>
                <a:spcPct val="0"/>
              </a:spcBef>
              <a:spcAft>
                <a:spcPct val="0"/>
              </a:spcAft>
              <a:defRPr sz="4400">
                <a:solidFill>
                  <a:schemeClr val="bg1"/>
                </a:solidFill>
                <a:latin typeface="Arial" charset="0"/>
              </a:defRPr>
            </a:lvl9pPr>
          </a:lstStyle>
          <a:p>
            <a:r>
              <a:rPr lang="en-US" sz="3200" kern="0"/>
              <a:t>Completing the Deposit Transmittal Form</a:t>
            </a:r>
          </a:p>
        </p:txBody>
      </p:sp>
      <p:sp>
        <p:nvSpPr>
          <p:cNvPr id="8" name="Rectangle 7"/>
          <p:cNvSpPr/>
          <p:nvPr/>
        </p:nvSpPr>
        <p:spPr>
          <a:xfrm>
            <a:off x="-176668" y="2321629"/>
            <a:ext cx="8956520" cy="3262432"/>
          </a:xfrm>
          <a:prstGeom prst="rect">
            <a:avLst/>
          </a:prstGeom>
        </p:spPr>
        <p:txBody>
          <a:bodyPr wrap="square">
            <a:spAutoFit/>
          </a:bodyPr>
          <a:lstStyle/>
          <a:p>
            <a:pPr marL="742950" lvl="1" indent="-285750">
              <a:buFont typeface="Arial" panose="020B0604020202020204" pitchFamily="34" charset="0"/>
              <a:buChar char="•"/>
            </a:pPr>
            <a:endParaRPr lang="en-US" sz="1200" b="1">
              <a:solidFill>
                <a:srgbClr val="002D62"/>
              </a:solidFill>
            </a:endParaRPr>
          </a:p>
          <a:p>
            <a:pPr marL="742950" lvl="1" indent="-285750">
              <a:buFont typeface="Arial" panose="020B0604020202020204" pitchFamily="34" charset="0"/>
              <a:buChar char="•"/>
            </a:pPr>
            <a:r>
              <a:rPr lang="en-US" sz="1200" b="1">
                <a:solidFill>
                  <a:srgbClr val="002D62"/>
                </a:solidFill>
              </a:rPr>
              <a:t>Constituent ID(s) </a:t>
            </a:r>
            <a:r>
              <a:rPr lang="en-US" sz="1200">
                <a:solidFill>
                  <a:srgbClr val="002D62"/>
                </a:solidFill>
              </a:rPr>
              <a:t>–Identifies the donor in Raiser's Edge (donor database), if such record has been created.  Once entered, the Donor, Address, and Telephone will populate automatically.  </a:t>
            </a:r>
            <a:r>
              <a:rPr lang="en-US" sz="1200">
                <a:solidFill>
                  <a:srgbClr val="FF0000"/>
                </a:solidFill>
              </a:rPr>
              <a:t>Please contact Research &amp; Prospect Management if you need assistance with determining the Constituent ID.  </a:t>
            </a:r>
            <a:r>
              <a:rPr lang="en-US" sz="1200">
                <a:solidFill>
                  <a:srgbClr val="002D62"/>
                </a:solidFill>
              </a:rPr>
              <a:t>If this is a new donor to the University, please check the box “Click here if this is a new Constituent”.  This will allow you to manually enter the Donor, Address, Telephone, and Payer Name Information.</a:t>
            </a:r>
          </a:p>
          <a:p>
            <a:pPr marL="742950" lvl="1" indent="-285750">
              <a:buFont typeface="Arial" panose="020B0604020202020204" pitchFamily="34" charset="0"/>
              <a:buChar char="•"/>
            </a:pPr>
            <a:r>
              <a:rPr lang="en-US" sz="1200" b="1">
                <a:solidFill>
                  <a:srgbClr val="002D62"/>
                </a:solidFill>
              </a:rPr>
              <a:t>Donor</a:t>
            </a:r>
            <a:r>
              <a:rPr lang="en-US" sz="1200">
                <a:solidFill>
                  <a:srgbClr val="002D62"/>
                </a:solidFill>
              </a:rPr>
              <a:t> – person/organization that should be acknowledged for the gift.  Include any additional information in the comments section, such as “soft credit” details, position of the donor for example - “President” of Company ABC, etc.) </a:t>
            </a:r>
          </a:p>
          <a:p>
            <a:pPr marL="742950" lvl="1" indent="-285750">
              <a:buFont typeface="Arial" panose="020B0604020202020204" pitchFamily="34" charset="0"/>
              <a:buChar char="•"/>
            </a:pPr>
            <a:r>
              <a:rPr lang="en-US" sz="1200" b="1">
                <a:solidFill>
                  <a:srgbClr val="002D62"/>
                </a:solidFill>
              </a:rPr>
              <a:t>Donor Address </a:t>
            </a:r>
            <a:r>
              <a:rPr lang="en-US" sz="1200">
                <a:solidFill>
                  <a:srgbClr val="002D62"/>
                </a:solidFill>
              </a:rPr>
              <a:t>– valid address for tax receipting purposes</a:t>
            </a:r>
          </a:p>
          <a:p>
            <a:pPr marL="742950" lvl="1" indent="-285750">
              <a:buFont typeface="Arial" panose="020B0604020202020204" pitchFamily="34" charset="0"/>
              <a:buChar char="•"/>
            </a:pPr>
            <a:r>
              <a:rPr lang="en-US" sz="1200" b="1">
                <a:solidFill>
                  <a:srgbClr val="002D62"/>
                </a:solidFill>
              </a:rPr>
              <a:t>Telephone </a:t>
            </a:r>
            <a:r>
              <a:rPr lang="en-US" sz="1200">
                <a:solidFill>
                  <a:srgbClr val="002D62"/>
                </a:solidFill>
              </a:rPr>
              <a:t>– valid phone number/ email for tax receipting purposes</a:t>
            </a:r>
          </a:p>
          <a:p>
            <a:pPr marL="742950" lvl="1" indent="-285750">
              <a:buFont typeface="Arial" panose="020B0604020202020204" pitchFamily="34" charset="0"/>
              <a:buChar char="•"/>
            </a:pPr>
            <a:r>
              <a:rPr lang="en-US" sz="1200" b="1">
                <a:solidFill>
                  <a:srgbClr val="002D62"/>
                </a:solidFill>
              </a:rPr>
              <a:t>Check Payer </a:t>
            </a:r>
            <a:r>
              <a:rPr lang="en-US" sz="1200">
                <a:solidFill>
                  <a:srgbClr val="002D62"/>
                </a:solidFill>
              </a:rPr>
              <a:t>– name of the person/organization who is issuing the payment. This can be the same as the donor or a different person/organization.</a:t>
            </a:r>
          </a:p>
          <a:p>
            <a:pPr marL="742950" lvl="1" indent="-285750">
              <a:buFont typeface="Arial" panose="020B0604020202020204" pitchFamily="34" charset="0"/>
              <a:buChar char="•"/>
            </a:pPr>
            <a:r>
              <a:rPr lang="en-US" sz="1200" b="1">
                <a:solidFill>
                  <a:srgbClr val="002D62"/>
                </a:solidFill>
              </a:rPr>
              <a:t>Donor to be acknowledged</a:t>
            </a:r>
            <a:r>
              <a:rPr lang="en-US" sz="1200">
                <a:solidFill>
                  <a:srgbClr val="002D62"/>
                </a:solidFill>
              </a:rPr>
              <a:t>: enter the name of the person/organization that should be recognized for this gift (donor relations purposes and as contact for receipt/acknowledgment purposes).</a:t>
            </a:r>
          </a:p>
          <a:p>
            <a:pPr marL="742950" lvl="1" indent="-285750">
              <a:buFont typeface="Arial" panose="020B0604020202020204" pitchFamily="34" charset="0"/>
              <a:buChar char="•"/>
            </a:pPr>
            <a:r>
              <a:rPr lang="en-US" sz="1200" b="1">
                <a:solidFill>
                  <a:srgbClr val="002D62"/>
                </a:solidFill>
              </a:rPr>
              <a:t>Personal touch to be included in acknowledgment letter from leadership:</a:t>
            </a:r>
            <a:r>
              <a:rPr lang="en-US" sz="1200">
                <a:solidFill>
                  <a:srgbClr val="002D62"/>
                </a:solidFill>
              </a:rPr>
              <a:t>  provide any special instructions that will assist in crafting a personalized acknowledgment letter to the donor (i.e. special salutation, personal note, etc.)</a:t>
            </a:r>
          </a:p>
          <a:p>
            <a:pPr marL="742950" lvl="1" indent="-285750">
              <a:buFont typeface="Arial" panose="020B0604020202020204" pitchFamily="34" charset="0"/>
              <a:buChar char="•"/>
            </a:pPr>
            <a:endParaRPr lang="en-US" sz="1400" b="1">
              <a:solidFill>
                <a:srgbClr val="002D62"/>
              </a:solidFill>
            </a:endParaRPr>
          </a:p>
        </p:txBody>
      </p:sp>
      <p:pic>
        <p:nvPicPr>
          <p:cNvPr id="4" name="Picture 3"/>
          <p:cNvPicPr>
            <a:picLocks noChangeAspect="1"/>
          </p:cNvPicPr>
          <p:nvPr/>
        </p:nvPicPr>
        <p:blipFill rotWithShape="1">
          <a:blip r:embed="rId4"/>
          <a:srcRect b="15224"/>
          <a:stretch/>
        </p:blipFill>
        <p:spPr>
          <a:xfrm>
            <a:off x="1219200" y="1371600"/>
            <a:ext cx="6164784" cy="1219200"/>
          </a:xfrm>
          <a:prstGeom prst="rect">
            <a:avLst/>
          </a:prstGeom>
        </p:spPr>
      </p:pic>
    </p:spTree>
    <p:extLst>
      <p:ext uri="{BB962C8B-B14F-4D97-AF65-F5344CB8AC3E}">
        <p14:creationId xmlns:p14="http://schemas.microsoft.com/office/powerpoint/2010/main" val="4012422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7383984" y="5314890"/>
            <a:ext cx="1683816" cy="400110"/>
            <a:chOff x="2743200" y="1828800"/>
            <a:chExt cx="3657600" cy="990600"/>
          </a:xfrm>
        </p:grpSpPr>
        <p:pic>
          <p:nvPicPr>
            <p:cNvPr id="3" name="Picture 2" descr="N:\PICTURES, LOGOS, AUDIO AND SIGNATURES\NEW ADVANCEMENT LOGO\FIU_UnivAdvance_FIURe#6BB24 medium.JPG"/>
            <p:cNvPicPr/>
            <p:nvPr/>
          </p:nvPicPr>
          <p:blipFill>
            <a:blip r:embed="rId3" cstate="print"/>
            <a:srcRect/>
            <a:stretch>
              <a:fillRect/>
            </a:stretch>
          </p:blipFill>
          <p:spPr bwMode="auto">
            <a:xfrm>
              <a:off x="2743200" y="1828800"/>
              <a:ext cx="3657600" cy="990600"/>
            </a:xfrm>
            <a:prstGeom prst="rect">
              <a:avLst/>
            </a:prstGeom>
            <a:noFill/>
            <a:ln w="9525">
              <a:noFill/>
              <a:miter lim="800000"/>
              <a:headEnd/>
              <a:tailEnd/>
            </a:ln>
          </p:spPr>
        </p:pic>
        <p:sp>
          <p:nvSpPr>
            <p:cNvPr id="2" name="TextBox 1"/>
            <p:cNvSpPr txBox="1"/>
            <p:nvPr/>
          </p:nvSpPr>
          <p:spPr>
            <a:xfrm>
              <a:off x="4495799" y="2000634"/>
              <a:ext cx="1828800" cy="571498"/>
            </a:xfrm>
            <a:prstGeom prst="rect">
              <a:avLst/>
            </a:prstGeom>
            <a:solidFill>
              <a:schemeClr val="bg1"/>
            </a:solidFill>
          </p:spPr>
          <p:txBody>
            <a:bodyPr wrap="square" rtlCol="0">
              <a:spAutoFit/>
            </a:bodyPr>
            <a:lstStyle/>
            <a:p>
              <a:pPr algn="ctr"/>
              <a:r>
                <a:rPr lang="en-US" sz="900" b="1">
                  <a:solidFill>
                    <a:srgbClr val="C5960C"/>
                  </a:solidFill>
                </a:rPr>
                <a:t>Foundation</a:t>
              </a:r>
            </a:p>
          </p:txBody>
        </p:sp>
      </p:grpSp>
      <p:sp>
        <p:nvSpPr>
          <p:cNvPr id="13" name="Title 1"/>
          <p:cNvSpPr txBox="1">
            <a:spLocks/>
          </p:cNvSpPr>
          <p:nvPr/>
        </p:nvSpPr>
        <p:spPr bwMode="auto">
          <a:xfrm>
            <a:off x="483198" y="762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Arial" charset="0"/>
              </a:defRPr>
            </a:lvl2pPr>
            <a:lvl3pPr algn="ctr" rtl="0" eaLnBrk="0" fontAlgn="base" hangingPunct="0">
              <a:spcBef>
                <a:spcPct val="0"/>
              </a:spcBef>
              <a:spcAft>
                <a:spcPct val="0"/>
              </a:spcAft>
              <a:defRPr sz="4400">
                <a:solidFill>
                  <a:schemeClr val="bg1"/>
                </a:solidFill>
                <a:latin typeface="Arial" charset="0"/>
              </a:defRPr>
            </a:lvl3pPr>
            <a:lvl4pPr algn="ctr" rtl="0" eaLnBrk="0" fontAlgn="base" hangingPunct="0">
              <a:spcBef>
                <a:spcPct val="0"/>
              </a:spcBef>
              <a:spcAft>
                <a:spcPct val="0"/>
              </a:spcAft>
              <a:defRPr sz="4400">
                <a:solidFill>
                  <a:schemeClr val="bg1"/>
                </a:solidFill>
                <a:latin typeface="Arial" charset="0"/>
              </a:defRPr>
            </a:lvl4pPr>
            <a:lvl5pPr algn="ctr" rtl="0" eaLnBrk="0" fontAlgn="base" hangingPunct="0">
              <a:spcBef>
                <a:spcPct val="0"/>
              </a:spcBef>
              <a:spcAft>
                <a:spcPct val="0"/>
              </a:spcAft>
              <a:defRPr sz="4400">
                <a:solidFill>
                  <a:schemeClr val="bg1"/>
                </a:solidFill>
                <a:latin typeface="Arial" charset="0"/>
              </a:defRPr>
            </a:lvl5pPr>
            <a:lvl6pPr marL="457200" algn="ctr" rtl="0" fontAlgn="base">
              <a:spcBef>
                <a:spcPct val="0"/>
              </a:spcBef>
              <a:spcAft>
                <a:spcPct val="0"/>
              </a:spcAft>
              <a:defRPr sz="4400">
                <a:solidFill>
                  <a:schemeClr val="bg1"/>
                </a:solidFill>
                <a:latin typeface="Arial" charset="0"/>
              </a:defRPr>
            </a:lvl6pPr>
            <a:lvl7pPr marL="914400" algn="ctr" rtl="0" fontAlgn="base">
              <a:spcBef>
                <a:spcPct val="0"/>
              </a:spcBef>
              <a:spcAft>
                <a:spcPct val="0"/>
              </a:spcAft>
              <a:defRPr sz="4400">
                <a:solidFill>
                  <a:schemeClr val="bg1"/>
                </a:solidFill>
                <a:latin typeface="Arial" charset="0"/>
              </a:defRPr>
            </a:lvl7pPr>
            <a:lvl8pPr marL="1371600" algn="ctr" rtl="0" fontAlgn="base">
              <a:spcBef>
                <a:spcPct val="0"/>
              </a:spcBef>
              <a:spcAft>
                <a:spcPct val="0"/>
              </a:spcAft>
              <a:defRPr sz="4400">
                <a:solidFill>
                  <a:schemeClr val="bg1"/>
                </a:solidFill>
                <a:latin typeface="Arial" charset="0"/>
              </a:defRPr>
            </a:lvl8pPr>
            <a:lvl9pPr marL="1828800" algn="ctr" rtl="0" fontAlgn="base">
              <a:spcBef>
                <a:spcPct val="0"/>
              </a:spcBef>
              <a:spcAft>
                <a:spcPct val="0"/>
              </a:spcAft>
              <a:defRPr sz="4400">
                <a:solidFill>
                  <a:schemeClr val="bg1"/>
                </a:solidFill>
                <a:latin typeface="Arial" charset="0"/>
              </a:defRPr>
            </a:lvl9pPr>
          </a:lstStyle>
          <a:p>
            <a:r>
              <a:rPr lang="en-US" sz="3200" kern="0"/>
              <a:t>Completing the Deposit Transmittal Form</a:t>
            </a:r>
          </a:p>
        </p:txBody>
      </p:sp>
      <p:sp>
        <p:nvSpPr>
          <p:cNvPr id="8" name="Rectangle 7"/>
          <p:cNvSpPr/>
          <p:nvPr/>
        </p:nvSpPr>
        <p:spPr>
          <a:xfrm>
            <a:off x="0" y="2507805"/>
            <a:ext cx="8956520" cy="2893100"/>
          </a:xfrm>
          <a:prstGeom prst="rect">
            <a:avLst/>
          </a:prstGeom>
        </p:spPr>
        <p:txBody>
          <a:bodyPr wrap="square">
            <a:spAutoFit/>
          </a:bodyPr>
          <a:lstStyle/>
          <a:p>
            <a:endParaRPr lang="en-US" sz="1200" b="1">
              <a:solidFill>
                <a:srgbClr val="002D62"/>
              </a:solidFill>
            </a:endParaRPr>
          </a:p>
          <a:p>
            <a:endParaRPr lang="en-US" sz="1200">
              <a:solidFill>
                <a:srgbClr val="002D62"/>
              </a:solidFill>
            </a:endParaRPr>
          </a:p>
          <a:p>
            <a:pPr marL="742950" lvl="1" indent="-285750">
              <a:buFont typeface="Arial" panose="020B0604020202020204" pitchFamily="34" charset="0"/>
              <a:buChar char="•"/>
            </a:pPr>
            <a:endParaRPr lang="en-US" sz="1200">
              <a:solidFill>
                <a:srgbClr val="002D62"/>
              </a:solidFill>
            </a:endParaRPr>
          </a:p>
          <a:p>
            <a:pPr marL="742950" lvl="1" indent="-285750">
              <a:buFont typeface="Arial" panose="020B0604020202020204" pitchFamily="34" charset="0"/>
              <a:buChar char="•"/>
            </a:pPr>
            <a:r>
              <a:rPr lang="en-US" sz="1200">
                <a:solidFill>
                  <a:srgbClr val="002D62"/>
                </a:solidFill>
              </a:rPr>
              <a:t>Enter either the project name or the 7 digit Project ID – note that fields will begin to populate one a few characters are entered</a:t>
            </a:r>
          </a:p>
          <a:p>
            <a:pPr marL="742950" lvl="1" indent="-285750">
              <a:buFont typeface="Arial" panose="020B0604020202020204" pitchFamily="34" charset="0"/>
              <a:buChar char="•"/>
            </a:pPr>
            <a:endParaRPr lang="en-US" sz="1200">
              <a:solidFill>
                <a:srgbClr val="002D62"/>
              </a:solidFill>
            </a:endParaRPr>
          </a:p>
          <a:p>
            <a:pPr marL="742950" lvl="1" indent="-285750">
              <a:buFont typeface="Arial" panose="020B0604020202020204" pitchFamily="34" charset="0"/>
              <a:buChar char="•"/>
            </a:pPr>
            <a:endParaRPr lang="en-US" sz="1200">
              <a:solidFill>
                <a:srgbClr val="002D62"/>
              </a:solidFill>
            </a:endParaRPr>
          </a:p>
          <a:p>
            <a:pPr lvl="1"/>
            <a:r>
              <a:rPr lang="en-US" sz="1200" b="1" i="1">
                <a:solidFill>
                  <a:srgbClr val="FF0000"/>
                </a:solidFill>
              </a:rPr>
              <a:t>Note:  If this is a new gift and a new project is required, please indicate Project ID 1099999 “Revenue Suspense”.  Refer to the Foundation website for guidelines on “How to Create a Foundation Project” and the training presentations on “How to Create a Foundation Project.”  </a:t>
            </a:r>
          </a:p>
          <a:p>
            <a:pPr lvl="1"/>
            <a:endParaRPr lang="en-US" sz="1200" b="1" i="1">
              <a:solidFill>
                <a:srgbClr val="FF0000"/>
              </a:solidFill>
            </a:endParaRPr>
          </a:p>
          <a:p>
            <a:pPr lvl="1"/>
            <a:r>
              <a:rPr lang="en-US" sz="1200" b="1" i="1">
                <a:solidFill>
                  <a:srgbClr val="FF0000"/>
                </a:solidFill>
              </a:rPr>
              <a:t>Please keep in mind that the funds will not be available for use until they are transferred to the new project, as such, please submit the required documentation within 10 business days. </a:t>
            </a:r>
          </a:p>
          <a:p>
            <a:pPr lvl="1"/>
            <a:endParaRPr lang="en-US" sz="1200" b="1" i="1">
              <a:solidFill>
                <a:srgbClr val="FF0000"/>
              </a:solidFill>
            </a:endParaRPr>
          </a:p>
          <a:p>
            <a:pPr marL="742950" lvl="1" indent="-285750">
              <a:buFont typeface="Arial" panose="020B0604020202020204" pitchFamily="34" charset="0"/>
              <a:buChar char="•"/>
            </a:pPr>
            <a:endParaRPr lang="en-US" sz="1400" b="1">
              <a:solidFill>
                <a:srgbClr val="002D62"/>
              </a:solidFill>
            </a:endParaRPr>
          </a:p>
        </p:txBody>
      </p:sp>
      <p:pic>
        <p:nvPicPr>
          <p:cNvPr id="9" name="Picture 8"/>
          <p:cNvPicPr/>
          <p:nvPr/>
        </p:nvPicPr>
        <p:blipFill rotWithShape="1">
          <a:blip r:embed="rId4" cstate="print"/>
          <a:srcRect t="7694" r="567" b="22206"/>
          <a:stretch/>
        </p:blipFill>
        <p:spPr bwMode="auto">
          <a:xfrm>
            <a:off x="914400" y="1666124"/>
            <a:ext cx="7162801" cy="92467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654075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7383984" y="5314890"/>
            <a:ext cx="1683816" cy="400110"/>
            <a:chOff x="2743200" y="1828800"/>
            <a:chExt cx="3657600" cy="990600"/>
          </a:xfrm>
        </p:grpSpPr>
        <p:pic>
          <p:nvPicPr>
            <p:cNvPr id="3" name="Picture 2" descr="N:\PICTURES, LOGOS, AUDIO AND SIGNATURES\NEW ADVANCEMENT LOGO\FIU_UnivAdvance_FIURe#6BB24 medium.JPG"/>
            <p:cNvPicPr/>
            <p:nvPr/>
          </p:nvPicPr>
          <p:blipFill>
            <a:blip r:embed="rId3" cstate="print"/>
            <a:srcRect/>
            <a:stretch>
              <a:fillRect/>
            </a:stretch>
          </p:blipFill>
          <p:spPr bwMode="auto">
            <a:xfrm>
              <a:off x="2743200" y="1828800"/>
              <a:ext cx="3657600" cy="990600"/>
            </a:xfrm>
            <a:prstGeom prst="rect">
              <a:avLst/>
            </a:prstGeom>
            <a:noFill/>
            <a:ln w="9525">
              <a:noFill/>
              <a:miter lim="800000"/>
              <a:headEnd/>
              <a:tailEnd/>
            </a:ln>
          </p:spPr>
        </p:pic>
        <p:sp>
          <p:nvSpPr>
            <p:cNvPr id="2" name="TextBox 1"/>
            <p:cNvSpPr txBox="1"/>
            <p:nvPr/>
          </p:nvSpPr>
          <p:spPr>
            <a:xfrm>
              <a:off x="4495799" y="2000634"/>
              <a:ext cx="1828800" cy="571498"/>
            </a:xfrm>
            <a:prstGeom prst="rect">
              <a:avLst/>
            </a:prstGeom>
            <a:solidFill>
              <a:schemeClr val="bg1"/>
            </a:solidFill>
          </p:spPr>
          <p:txBody>
            <a:bodyPr wrap="square" rtlCol="0">
              <a:spAutoFit/>
            </a:bodyPr>
            <a:lstStyle/>
            <a:p>
              <a:pPr algn="ctr"/>
              <a:r>
                <a:rPr lang="en-US" sz="900" b="1">
                  <a:solidFill>
                    <a:srgbClr val="C5960C"/>
                  </a:solidFill>
                </a:rPr>
                <a:t>Foundation</a:t>
              </a:r>
            </a:p>
          </p:txBody>
        </p:sp>
      </p:grpSp>
      <p:sp>
        <p:nvSpPr>
          <p:cNvPr id="13" name="Title 1"/>
          <p:cNvSpPr txBox="1">
            <a:spLocks/>
          </p:cNvSpPr>
          <p:nvPr/>
        </p:nvSpPr>
        <p:spPr bwMode="auto">
          <a:xfrm>
            <a:off x="483198" y="762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Arial" charset="0"/>
              </a:defRPr>
            </a:lvl2pPr>
            <a:lvl3pPr algn="ctr" rtl="0" eaLnBrk="0" fontAlgn="base" hangingPunct="0">
              <a:spcBef>
                <a:spcPct val="0"/>
              </a:spcBef>
              <a:spcAft>
                <a:spcPct val="0"/>
              </a:spcAft>
              <a:defRPr sz="4400">
                <a:solidFill>
                  <a:schemeClr val="bg1"/>
                </a:solidFill>
                <a:latin typeface="Arial" charset="0"/>
              </a:defRPr>
            </a:lvl3pPr>
            <a:lvl4pPr algn="ctr" rtl="0" eaLnBrk="0" fontAlgn="base" hangingPunct="0">
              <a:spcBef>
                <a:spcPct val="0"/>
              </a:spcBef>
              <a:spcAft>
                <a:spcPct val="0"/>
              </a:spcAft>
              <a:defRPr sz="4400">
                <a:solidFill>
                  <a:schemeClr val="bg1"/>
                </a:solidFill>
                <a:latin typeface="Arial" charset="0"/>
              </a:defRPr>
            </a:lvl4pPr>
            <a:lvl5pPr algn="ctr" rtl="0" eaLnBrk="0" fontAlgn="base" hangingPunct="0">
              <a:spcBef>
                <a:spcPct val="0"/>
              </a:spcBef>
              <a:spcAft>
                <a:spcPct val="0"/>
              </a:spcAft>
              <a:defRPr sz="4400">
                <a:solidFill>
                  <a:schemeClr val="bg1"/>
                </a:solidFill>
                <a:latin typeface="Arial" charset="0"/>
              </a:defRPr>
            </a:lvl5pPr>
            <a:lvl6pPr marL="457200" algn="ctr" rtl="0" fontAlgn="base">
              <a:spcBef>
                <a:spcPct val="0"/>
              </a:spcBef>
              <a:spcAft>
                <a:spcPct val="0"/>
              </a:spcAft>
              <a:defRPr sz="4400">
                <a:solidFill>
                  <a:schemeClr val="bg1"/>
                </a:solidFill>
                <a:latin typeface="Arial" charset="0"/>
              </a:defRPr>
            </a:lvl6pPr>
            <a:lvl7pPr marL="914400" algn="ctr" rtl="0" fontAlgn="base">
              <a:spcBef>
                <a:spcPct val="0"/>
              </a:spcBef>
              <a:spcAft>
                <a:spcPct val="0"/>
              </a:spcAft>
              <a:defRPr sz="4400">
                <a:solidFill>
                  <a:schemeClr val="bg1"/>
                </a:solidFill>
                <a:latin typeface="Arial" charset="0"/>
              </a:defRPr>
            </a:lvl7pPr>
            <a:lvl8pPr marL="1371600" algn="ctr" rtl="0" fontAlgn="base">
              <a:spcBef>
                <a:spcPct val="0"/>
              </a:spcBef>
              <a:spcAft>
                <a:spcPct val="0"/>
              </a:spcAft>
              <a:defRPr sz="4400">
                <a:solidFill>
                  <a:schemeClr val="bg1"/>
                </a:solidFill>
                <a:latin typeface="Arial" charset="0"/>
              </a:defRPr>
            </a:lvl8pPr>
            <a:lvl9pPr marL="1828800" algn="ctr" rtl="0" fontAlgn="base">
              <a:spcBef>
                <a:spcPct val="0"/>
              </a:spcBef>
              <a:spcAft>
                <a:spcPct val="0"/>
              </a:spcAft>
              <a:defRPr sz="4400">
                <a:solidFill>
                  <a:schemeClr val="bg1"/>
                </a:solidFill>
                <a:latin typeface="Arial" charset="0"/>
              </a:defRPr>
            </a:lvl9pPr>
          </a:lstStyle>
          <a:p>
            <a:r>
              <a:rPr lang="en-US" sz="3200" kern="0"/>
              <a:t>Completing the Deposit Transmittal Form</a:t>
            </a:r>
          </a:p>
        </p:txBody>
      </p:sp>
      <p:sp>
        <p:nvSpPr>
          <p:cNvPr id="8" name="Rectangle 7"/>
          <p:cNvSpPr/>
          <p:nvPr/>
        </p:nvSpPr>
        <p:spPr>
          <a:xfrm>
            <a:off x="0" y="2158371"/>
            <a:ext cx="8956520" cy="3600986"/>
          </a:xfrm>
          <a:prstGeom prst="rect">
            <a:avLst/>
          </a:prstGeom>
        </p:spPr>
        <p:txBody>
          <a:bodyPr wrap="square">
            <a:spAutoFit/>
          </a:bodyPr>
          <a:lstStyle/>
          <a:p>
            <a:endParaRPr lang="en-US" sz="1200" b="1" dirty="0">
              <a:solidFill>
                <a:srgbClr val="002D62"/>
              </a:solidFill>
              <a:latin typeface="+mj-lt"/>
            </a:endParaRPr>
          </a:p>
          <a:p>
            <a:pPr marL="285750" indent="-285750">
              <a:buFont typeface="Arial" panose="020B0604020202020204" pitchFamily="34" charset="0"/>
              <a:buChar char="•"/>
            </a:pPr>
            <a:r>
              <a:rPr lang="en-US" sz="1200" b="1" dirty="0">
                <a:solidFill>
                  <a:srgbClr val="002D62"/>
                </a:solidFill>
                <a:latin typeface="+mj-lt"/>
              </a:rPr>
              <a:t>Fund:</a:t>
            </a:r>
            <a:endParaRPr lang="en-US" sz="1200" dirty="0">
              <a:solidFill>
                <a:srgbClr val="002D62"/>
              </a:solidFill>
              <a:latin typeface="+mj-lt"/>
            </a:endParaRPr>
          </a:p>
          <a:p>
            <a:pPr marL="742950" lvl="1" indent="-285750">
              <a:buFont typeface="Wingdings" panose="05000000000000000000" pitchFamily="2" charset="2"/>
              <a:buChar char="ü"/>
            </a:pPr>
            <a:r>
              <a:rPr lang="en-US" sz="1200" dirty="0">
                <a:solidFill>
                  <a:srgbClr val="002D62"/>
                </a:solidFill>
                <a:latin typeface="+mj-lt"/>
              </a:rPr>
              <a:t>900 – Unrestricted, generally discretionary type </a:t>
            </a:r>
          </a:p>
          <a:p>
            <a:pPr marL="742950" lvl="1" indent="-285750">
              <a:buFont typeface="Wingdings" panose="05000000000000000000" pitchFamily="2" charset="2"/>
              <a:buChar char="ü"/>
            </a:pPr>
            <a:r>
              <a:rPr lang="en-US" sz="1200" dirty="0">
                <a:solidFill>
                  <a:srgbClr val="002D62"/>
                </a:solidFill>
                <a:latin typeface="+mj-lt"/>
              </a:rPr>
              <a:t>901 – Restricted, majority of donations (scholarships, programs, etc.)</a:t>
            </a:r>
          </a:p>
          <a:p>
            <a:pPr marL="742950" lvl="1" indent="-285750">
              <a:buFont typeface="Wingdings" panose="05000000000000000000" pitchFamily="2" charset="2"/>
              <a:buChar char="ü"/>
            </a:pPr>
            <a:r>
              <a:rPr lang="en-US" sz="1200">
                <a:solidFill>
                  <a:srgbClr val="002D62"/>
                </a:solidFill>
              </a:rPr>
              <a:t>903 – </a:t>
            </a:r>
            <a:r>
              <a:rPr lang="en-US" sz="1200">
                <a:solidFill>
                  <a:srgbClr val="002D62"/>
                </a:solidFill>
                <a:latin typeface="+mj-lt"/>
              </a:rPr>
              <a:t>Permanently Restricted, endowments (corpus)</a:t>
            </a:r>
          </a:p>
          <a:p>
            <a:pPr lvl="1"/>
            <a:endParaRPr lang="en-US" sz="1200" dirty="0">
              <a:solidFill>
                <a:srgbClr val="002D62"/>
              </a:solidFill>
              <a:latin typeface="+mj-lt"/>
            </a:endParaRPr>
          </a:p>
          <a:p>
            <a:pPr marL="285750" indent="-285750">
              <a:buFont typeface="Arial" panose="020B0604020202020204" pitchFamily="34" charset="0"/>
              <a:buChar char="•"/>
            </a:pPr>
            <a:r>
              <a:rPr lang="en-US" sz="1200" b="1" dirty="0">
                <a:solidFill>
                  <a:srgbClr val="002D62"/>
                </a:solidFill>
                <a:latin typeface="+mj-lt"/>
              </a:rPr>
              <a:t>Available accounts </a:t>
            </a:r>
            <a:r>
              <a:rPr lang="en-US" sz="1200" dirty="0">
                <a:solidFill>
                  <a:srgbClr val="002D62"/>
                </a:solidFill>
                <a:latin typeface="+mj-lt"/>
              </a:rPr>
              <a:t>are: </a:t>
            </a:r>
          </a:p>
          <a:p>
            <a:pPr marL="628650" lvl="1" indent="-171450">
              <a:buFont typeface="Courier New" panose="02070309020205020404" pitchFamily="49" charset="0"/>
              <a:buChar char="o"/>
            </a:pPr>
            <a:r>
              <a:rPr lang="en-US" sz="1200" dirty="0">
                <a:solidFill>
                  <a:srgbClr val="002D62"/>
                </a:solidFill>
                <a:latin typeface="+mj-lt"/>
              </a:rPr>
              <a:t>614001 - Contributions </a:t>
            </a:r>
          </a:p>
          <a:p>
            <a:pPr marL="628650" lvl="1" indent="-171450">
              <a:buFont typeface="Courier New" panose="02070309020205020404" pitchFamily="49" charset="0"/>
              <a:buChar char="o"/>
            </a:pPr>
            <a:r>
              <a:rPr lang="en-US" sz="1200" dirty="0">
                <a:solidFill>
                  <a:srgbClr val="002D62"/>
                </a:solidFill>
                <a:latin typeface="+mj-lt"/>
              </a:rPr>
              <a:t>614002 - Annual Giving Revenues </a:t>
            </a:r>
          </a:p>
          <a:p>
            <a:pPr marL="628650" lvl="1" indent="-171450">
              <a:buFont typeface="Courier New" panose="02070309020205020404" pitchFamily="49" charset="0"/>
              <a:buChar char="o"/>
            </a:pPr>
            <a:r>
              <a:rPr lang="en-US" sz="1200" dirty="0">
                <a:solidFill>
                  <a:srgbClr val="002D62"/>
                </a:solidFill>
                <a:latin typeface="+mj-lt"/>
              </a:rPr>
              <a:t>611001- </a:t>
            </a:r>
            <a:r>
              <a:rPr lang="en-US" sz="1200" dirty="0">
                <a:solidFill>
                  <a:srgbClr val="FF0000"/>
                </a:solidFill>
                <a:latin typeface="+mj-lt"/>
              </a:rPr>
              <a:t>(should only be used for event revenues that have a FMV)</a:t>
            </a:r>
          </a:p>
          <a:p>
            <a:pPr marL="628650" lvl="1" indent="-171450">
              <a:buFont typeface="Courier New" panose="02070309020205020404" pitchFamily="49" charset="0"/>
              <a:buChar char="o"/>
            </a:pPr>
            <a:r>
              <a:rPr lang="en-US" sz="1200" dirty="0">
                <a:solidFill>
                  <a:srgbClr val="002D62"/>
                </a:solidFill>
                <a:latin typeface="+mj-lt"/>
              </a:rPr>
              <a:t>614003 - Dues Revenue </a:t>
            </a:r>
            <a:r>
              <a:rPr lang="en-US" sz="1200" dirty="0">
                <a:solidFill>
                  <a:srgbClr val="FF0000"/>
                </a:solidFill>
                <a:latin typeface="+mj-lt"/>
              </a:rPr>
              <a:t>(should only be used for donations recorded to Annual Fund Project 7010000)</a:t>
            </a:r>
          </a:p>
          <a:p>
            <a:pPr marL="628650" lvl="1" indent="-171450">
              <a:buFont typeface="Courier New" panose="02070309020205020404" pitchFamily="49" charset="0"/>
              <a:buChar char="o"/>
            </a:pPr>
            <a:r>
              <a:rPr lang="en-US" sz="1200" dirty="0">
                <a:solidFill>
                  <a:srgbClr val="002D62"/>
                </a:solidFill>
                <a:latin typeface="+mj-lt"/>
              </a:rPr>
              <a:t>614004 - Board of Directors Dues Revenue </a:t>
            </a:r>
            <a:r>
              <a:rPr lang="en-US" sz="1200" dirty="0">
                <a:solidFill>
                  <a:srgbClr val="FF0000"/>
                </a:solidFill>
                <a:latin typeface="+mj-lt"/>
              </a:rPr>
              <a:t>(should only be used by Foundation Staff and for donations recorded to Annual Fund Project 7010000)</a:t>
            </a:r>
          </a:p>
          <a:p>
            <a:pPr marL="628650" lvl="1" indent="-171450">
              <a:buFont typeface="Courier New" panose="02070309020205020404" pitchFamily="49" charset="0"/>
              <a:buChar char="o"/>
            </a:pPr>
            <a:r>
              <a:rPr lang="en-US" sz="1200" dirty="0">
                <a:solidFill>
                  <a:srgbClr val="002D62"/>
                </a:solidFill>
                <a:latin typeface="+mj-lt"/>
              </a:rPr>
              <a:t>614005 - Council 100 (President's Council) Dues Revenue </a:t>
            </a:r>
          </a:p>
          <a:p>
            <a:pPr marL="628650" lvl="1" indent="-171450">
              <a:buFont typeface="Courier New" panose="02070309020205020404" pitchFamily="49" charset="0"/>
              <a:buChar char="o"/>
            </a:pPr>
            <a:r>
              <a:rPr lang="en-US" sz="1200" dirty="0">
                <a:solidFill>
                  <a:srgbClr val="002D62"/>
                </a:solidFill>
                <a:latin typeface="+mj-lt"/>
              </a:rPr>
              <a:t>619099 – Other Revenue- </a:t>
            </a:r>
            <a:r>
              <a:rPr lang="en-US" sz="1200" dirty="0">
                <a:solidFill>
                  <a:srgbClr val="FF0000"/>
                </a:solidFill>
                <a:latin typeface="+mj-lt"/>
              </a:rPr>
              <a:t>(should only be used for event revenues that have a FMV)</a:t>
            </a:r>
          </a:p>
          <a:p>
            <a:pPr marL="628650" lvl="1" indent="-171450">
              <a:buFont typeface="Courier New" panose="02070309020205020404" pitchFamily="49" charset="0"/>
              <a:buChar char="o"/>
            </a:pPr>
            <a:r>
              <a:rPr lang="en-US" sz="1200" dirty="0">
                <a:solidFill>
                  <a:srgbClr val="002D62"/>
                </a:solidFill>
                <a:latin typeface="+mj-lt"/>
              </a:rPr>
              <a:t>615101 – Investment Earnings- </a:t>
            </a:r>
            <a:r>
              <a:rPr lang="en-US" sz="1200" dirty="0">
                <a:solidFill>
                  <a:srgbClr val="FF0000"/>
                </a:solidFill>
                <a:latin typeface="+mj-lt"/>
              </a:rPr>
              <a:t>(should only be used by Foundation Staff)</a:t>
            </a:r>
          </a:p>
          <a:p>
            <a:pPr marL="628650" lvl="1" indent="-171450">
              <a:buFont typeface="Courier New" panose="02070309020205020404" pitchFamily="49" charset="0"/>
              <a:buChar char="o"/>
            </a:pPr>
            <a:r>
              <a:rPr lang="en-US" sz="1200" dirty="0">
                <a:solidFill>
                  <a:srgbClr val="002D62"/>
                </a:solidFill>
                <a:latin typeface="+mj-lt"/>
              </a:rPr>
              <a:t>675101 – Rental Income- </a:t>
            </a:r>
            <a:r>
              <a:rPr lang="en-US" sz="1200" dirty="0">
                <a:solidFill>
                  <a:srgbClr val="FF0000"/>
                </a:solidFill>
                <a:latin typeface="+mj-lt"/>
              </a:rPr>
              <a:t>(should only be used by Foundation Staff)</a:t>
            </a:r>
          </a:p>
          <a:p>
            <a:pPr marL="628650" lvl="1" indent="-171450">
              <a:buFont typeface="Courier New" panose="02070309020205020404" pitchFamily="49" charset="0"/>
              <a:buChar char="o"/>
            </a:pPr>
            <a:r>
              <a:rPr lang="en-US" sz="1200" dirty="0">
                <a:solidFill>
                  <a:srgbClr val="002D62"/>
                </a:solidFill>
                <a:latin typeface="+mj-lt"/>
              </a:rPr>
              <a:t>677001 –Gain/Loss on Investments- </a:t>
            </a:r>
            <a:r>
              <a:rPr lang="en-US" sz="1200" dirty="0">
                <a:solidFill>
                  <a:srgbClr val="FF0000"/>
                </a:solidFill>
                <a:latin typeface="+mj-lt"/>
              </a:rPr>
              <a:t>(Should only be used by Foundation Staff)</a:t>
            </a:r>
          </a:p>
          <a:p>
            <a:endParaRPr lang="en-US" sz="1200" dirty="0">
              <a:solidFill>
                <a:srgbClr val="002D62"/>
              </a:solidFill>
              <a:latin typeface="+mj-lt"/>
            </a:endParaRPr>
          </a:p>
        </p:txBody>
      </p:sp>
      <p:pic>
        <p:nvPicPr>
          <p:cNvPr id="9" name="Picture 8"/>
          <p:cNvPicPr/>
          <p:nvPr/>
        </p:nvPicPr>
        <p:blipFill rotWithShape="1">
          <a:blip r:embed="rId4" cstate="print"/>
          <a:srcRect t="7694" r="567" b="22206"/>
          <a:stretch/>
        </p:blipFill>
        <p:spPr bwMode="auto">
          <a:xfrm>
            <a:off x="838200" y="1410976"/>
            <a:ext cx="7041515" cy="87502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3617551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7383984" y="5314890"/>
            <a:ext cx="1683816" cy="400110"/>
            <a:chOff x="2743200" y="1828800"/>
            <a:chExt cx="3657600" cy="990600"/>
          </a:xfrm>
        </p:grpSpPr>
        <p:pic>
          <p:nvPicPr>
            <p:cNvPr id="3" name="Picture 2" descr="N:\PICTURES, LOGOS, AUDIO AND SIGNATURES\NEW ADVANCEMENT LOGO\FIU_UnivAdvance_FIURe#6BB24 medium.JPG"/>
            <p:cNvPicPr/>
            <p:nvPr/>
          </p:nvPicPr>
          <p:blipFill>
            <a:blip r:embed="rId3" cstate="print"/>
            <a:srcRect/>
            <a:stretch>
              <a:fillRect/>
            </a:stretch>
          </p:blipFill>
          <p:spPr bwMode="auto">
            <a:xfrm>
              <a:off x="2743200" y="1828800"/>
              <a:ext cx="3657600" cy="990600"/>
            </a:xfrm>
            <a:prstGeom prst="rect">
              <a:avLst/>
            </a:prstGeom>
            <a:noFill/>
            <a:ln w="9525">
              <a:noFill/>
              <a:miter lim="800000"/>
              <a:headEnd/>
              <a:tailEnd/>
            </a:ln>
          </p:spPr>
        </p:pic>
        <p:sp>
          <p:nvSpPr>
            <p:cNvPr id="2" name="TextBox 1"/>
            <p:cNvSpPr txBox="1"/>
            <p:nvPr/>
          </p:nvSpPr>
          <p:spPr>
            <a:xfrm>
              <a:off x="4495799" y="2000634"/>
              <a:ext cx="1828800" cy="571498"/>
            </a:xfrm>
            <a:prstGeom prst="rect">
              <a:avLst/>
            </a:prstGeom>
            <a:solidFill>
              <a:schemeClr val="bg1"/>
            </a:solidFill>
          </p:spPr>
          <p:txBody>
            <a:bodyPr wrap="square" rtlCol="0">
              <a:spAutoFit/>
            </a:bodyPr>
            <a:lstStyle/>
            <a:p>
              <a:pPr algn="ctr"/>
              <a:r>
                <a:rPr lang="en-US" sz="900" b="1">
                  <a:solidFill>
                    <a:srgbClr val="C5960C"/>
                  </a:solidFill>
                </a:rPr>
                <a:t>Foundation</a:t>
              </a:r>
            </a:p>
          </p:txBody>
        </p:sp>
      </p:grpSp>
      <p:sp>
        <p:nvSpPr>
          <p:cNvPr id="13" name="Title 1"/>
          <p:cNvSpPr txBox="1">
            <a:spLocks/>
          </p:cNvSpPr>
          <p:nvPr/>
        </p:nvSpPr>
        <p:spPr bwMode="auto">
          <a:xfrm>
            <a:off x="483198" y="762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Arial" charset="0"/>
              </a:defRPr>
            </a:lvl2pPr>
            <a:lvl3pPr algn="ctr" rtl="0" eaLnBrk="0" fontAlgn="base" hangingPunct="0">
              <a:spcBef>
                <a:spcPct val="0"/>
              </a:spcBef>
              <a:spcAft>
                <a:spcPct val="0"/>
              </a:spcAft>
              <a:defRPr sz="4400">
                <a:solidFill>
                  <a:schemeClr val="bg1"/>
                </a:solidFill>
                <a:latin typeface="Arial" charset="0"/>
              </a:defRPr>
            </a:lvl3pPr>
            <a:lvl4pPr algn="ctr" rtl="0" eaLnBrk="0" fontAlgn="base" hangingPunct="0">
              <a:spcBef>
                <a:spcPct val="0"/>
              </a:spcBef>
              <a:spcAft>
                <a:spcPct val="0"/>
              </a:spcAft>
              <a:defRPr sz="4400">
                <a:solidFill>
                  <a:schemeClr val="bg1"/>
                </a:solidFill>
                <a:latin typeface="Arial" charset="0"/>
              </a:defRPr>
            </a:lvl4pPr>
            <a:lvl5pPr algn="ctr" rtl="0" eaLnBrk="0" fontAlgn="base" hangingPunct="0">
              <a:spcBef>
                <a:spcPct val="0"/>
              </a:spcBef>
              <a:spcAft>
                <a:spcPct val="0"/>
              </a:spcAft>
              <a:defRPr sz="4400">
                <a:solidFill>
                  <a:schemeClr val="bg1"/>
                </a:solidFill>
                <a:latin typeface="Arial" charset="0"/>
              </a:defRPr>
            </a:lvl5pPr>
            <a:lvl6pPr marL="457200" algn="ctr" rtl="0" fontAlgn="base">
              <a:spcBef>
                <a:spcPct val="0"/>
              </a:spcBef>
              <a:spcAft>
                <a:spcPct val="0"/>
              </a:spcAft>
              <a:defRPr sz="4400">
                <a:solidFill>
                  <a:schemeClr val="bg1"/>
                </a:solidFill>
                <a:latin typeface="Arial" charset="0"/>
              </a:defRPr>
            </a:lvl6pPr>
            <a:lvl7pPr marL="914400" algn="ctr" rtl="0" fontAlgn="base">
              <a:spcBef>
                <a:spcPct val="0"/>
              </a:spcBef>
              <a:spcAft>
                <a:spcPct val="0"/>
              </a:spcAft>
              <a:defRPr sz="4400">
                <a:solidFill>
                  <a:schemeClr val="bg1"/>
                </a:solidFill>
                <a:latin typeface="Arial" charset="0"/>
              </a:defRPr>
            </a:lvl7pPr>
            <a:lvl8pPr marL="1371600" algn="ctr" rtl="0" fontAlgn="base">
              <a:spcBef>
                <a:spcPct val="0"/>
              </a:spcBef>
              <a:spcAft>
                <a:spcPct val="0"/>
              </a:spcAft>
              <a:defRPr sz="4400">
                <a:solidFill>
                  <a:schemeClr val="bg1"/>
                </a:solidFill>
                <a:latin typeface="Arial" charset="0"/>
              </a:defRPr>
            </a:lvl8pPr>
            <a:lvl9pPr marL="1828800" algn="ctr" rtl="0" fontAlgn="base">
              <a:spcBef>
                <a:spcPct val="0"/>
              </a:spcBef>
              <a:spcAft>
                <a:spcPct val="0"/>
              </a:spcAft>
              <a:defRPr sz="4400">
                <a:solidFill>
                  <a:schemeClr val="bg1"/>
                </a:solidFill>
                <a:latin typeface="Arial" charset="0"/>
              </a:defRPr>
            </a:lvl9pPr>
          </a:lstStyle>
          <a:p>
            <a:r>
              <a:rPr lang="en-US" sz="3200" kern="0"/>
              <a:t>Completing the Deposit Transmittal Form</a:t>
            </a:r>
          </a:p>
        </p:txBody>
      </p:sp>
      <p:sp>
        <p:nvSpPr>
          <p:cNvPr id="8" name="Rectangle 7"/>
          <p:cNvSpPr/>
          <p:nvPr/>
        </p:nvSpPr>
        <p:spPr>
          <a:xfrm>
            <a:off x="-1" y="2819400"/>
            <a:ext cx="8956520" cy="1938992"/>
          </a:xfrm>
          <a:prstGeom prst="rect">
            <a:avLst/>
          </a:prstGeom>
        </p:spPr>
        <p:txBody>
          <a:bodyPr wrap="square">
            <a:spAutoFit/>
          </a:bodyPr>
          <a:lstStyle/>
          <a:p>
            <a:pPr marL="285750" indent="-285750">
              <a:buFont typeface="Arial" panose="020B0604020202020204" pitchFamily="34" charset="0"/>
              <a:buChar char="•"/>
            </a:pPr>
            <a:r>
              <a:rPr lang="en-US" sz="1200" b="1">
                <a:solidFill>
                  <a:srgbClr val="002D62"/>
                </a:solidFill>
                <a:latin typeface="+mj-lt"/>
              </a:rPr>
              <a:t>Amount: </a:t>
            </a:r>
            <a:r>
              <a:rPr lang="en-US" sz="1200">
                <a:solidFill>
                  <a:srgbClr val="002D62"/>
                </a:solidFill>
                <a:latin typeface="+mj-lt"/>
              </a:rPr>
              <a:t>Enter amount</a:t>
            </a:r>
          </a:p>
          <a:p>
            <a:pPr marL="285750" indent="-285750">
              <a:buFont typeface="Arial" panose="020B0604020202020204" pitchFamily="34" charset="0"/>
              <a:buChar char="•"/>
            </a:pPr>
            <a:r>
              <a:rPr lang="en-US" sz="1200" b="1">
                <a:solidFill>
                  <a:srgbClr val="002D62"/>
                </a:solidFill>
                <a:latin typeface="+mj-lt"/>
              </a:rPr>
              <a:t>Gift Fee:  </a:t>
            </a:r>
            <a:r>
              <a:rPr lang="en-US" sz="1200">
                <a:solidFill>
                  <a:srgbClr val="002D62"/>
                </a:solidFill>
                <a:latin typeface="+mj-lt"/>
              </a:rPr>
              <a:t>Select (Yes/No) from drop down menu.  </a:t>
            </a:r>
            <a:r>
              <a:rPr lang="en-US" sz="1200" i="1">
                <a:solidFill>
                  <a:srgbClr val="002D62"/>
                </a:solidFill>
                <a:latin typeface="+mj-lt"/>
              </a:rPr>
              <a:t>As per the Foundation Advancement Initiative Policy, the gift fee applies to gifts / pledges made after November 19, 2010.  </a:t>
            </a:r>
            <a:r>
              <a:rPr lang="en-US" sz="1200">
                <a:solidFill>
                  <a:srgbClr val="002D62"/>
                </a:solidFill>
                <a:latin typeface="+mj-lt"/>
              </a:rPr>
              <a:t>The fee </a:t>
            </a:r>
            <a:r>
              <a:rPr lang="en-US" sz="1200" b="1">
                <a:solidFill>
                  <a:srgbClr val="002D62"/>
                </a:solidFill>
                <a:latin typeface="+mj-lt"/>
              </a:rPr>
              <a:t>DOES NOT </a:t>
            </a:r>
            <a:r>
              <a:rPr lang="en-US" sz="1200">
                <a:solidFill>
                  <a:srgbClr val="002D62"/>
                </a:solidFill>
                <a:latin typeface="+mj-lt"/>
              </a:rPr>
              <a:t>apply to gifts for First Generation Scholarship, Building Funds, and if specifically prohibited by the grant agreement.  Refer to the Foundation website for the entire policy.</a:t>
            </a:r>
          </a:p>
          <a:p>
            <a:pPr marL="285750" indent="-285750">
              <a:buFont typeface="Arial" panose="020B0604020202020204" pitchFamily="34" charset="0"/>
              <a:buChar char="•"/>
            </a:pPr>
            <a:r>
              <a:rPr lang="en-US" sz="1200">
                <a:solidFill>
                  <a:srgbClr val="002D62"/>
                </a:solidFill>
                <a:latin typeface="+mj-lt"/>
              </a:rPr>
              <a:t>Gift fee amount and Net gift are automatically generated. </a:t>
            </a:r>
            <a:r>
              <a:rPr lang="en-US" sz="1200" b="1">
                <a:solidFill>
                  <a:srgbClr val="002D62"/>
                </a:solidFill>
                <a:latin typeface="+mj-lt"/>
              </a:rPr>
              <a:t> </a:t>
            </a:r>
          </a:p>
          <a:p>
            <a:pPr marL="285750" indent="-285750">
              <a:buFont typeface="Arial" panose="020B0604020202020204" pitchFamily="34" charset="0"/>
              <a:buChar char="•"/>
            </a:pPr>
            <a:r>
              <a:rPr lang="en-US" sz="1200">
                <a:solidFill>
                  <a:srgbClr val="002D62"/>
                </a:solidFill>
                <a:latin typeface="+mj-lt"/>
              </a:rPr>
              <a:t>If donor pays initiative fee upfront, please code to project 7020001/fund 900/GL 619017 and please select "no” to gift fee.</a:t>
            </a:r>
          </a:p>
          <a:p>
            <a:pPr marL="285750" indent="-285750">
              <a:buFont typeface="Arial" panose="020B0604020202020204" pitchFamily="34" charset="0"/>
              <a:buChar char="•"/>
            </a:pPr>
            <a:r>
              <a:rPr lang="en-US" sz="1200" b="1">
                <a:solidFill>
                  <a:srgbClr val="002D62"/>
                </a:solidFill>
                <a:latin typeface="+mj-lt"/>
              </a:rPr>
              <a:t>Note:  </a:t>
            </a:r>
            <a:r>
              <a:rPr lang="en-US" sz="1200">
                <a:solidFill>
                  <a:srgbClr val="002D62"/>
                </a:solidFill>
                <a:latin typeface="+mj-lt"/>
              </a:rPr>
              <a:t>Total Deposit amount in the “Deposit Transmittal” section has to match exactly TO THE Total amount of Deposit in the “Distribution of Deposit” section.</a:t>
            </a:r>
          </a:p>
          <a:p>
            <a:pPr marL="0" marR="0">
              <a:spcBef>
                <a:spcPts val="0"/>
              </a:spcBef>
              <a:spcAft>
                <a:spcPts val="0"/>
              </a:spcAft>
            </a:pPr>
            <a:endParaRPr lang="en-US" sz="1200" i="1">
              <a:solidFill>
                <a:srgbClr val="FF0000"/>
              </a:solidFill>
              <a:latin typeface="+mj-lt"/>
              <a:ea typeface="Calibri" panose="020F0502020204030204" pitchFamily="34" charset="0"/>
              <a:cs typeface="Times New Roman" panose="02020603050405020304" pitchFamily="18" charset="0"/>
            </a:endParaRPr>
          </a:p>
          <a:p>
            <a:pPr marL="0" marR="0">
              <a:spcBef>
                <a:spcPts val="0"/>
              </a:spcBef>
              <a:spcAft>
                <a:spcPts val="0"/>
              </a:spcAft>
            </a:pPr>
            <a:r>
              <a:rPr lang="en-US" sz="1200" i="1">
                <a:solidFill>
                  <a:srgbClr val="FF0000"/>
                </a:solidFill>
                <a:latin typeface="+mj-lt"/>
                <a:ea typeface="Calibri" panose="020F0502020204030204" pitchFamily="34" charset="0"/>
                <a:cs typeface="Times New Roman" panose="02020603050405020304" pitchFamily="18" charset="0"/>
              </a:rPr>
              <a:t>**If necessary, add more distribution lines (for example, if the gift is to be allocated to various projects).</a:t>
            </a:r>
            <a:endParaRPr lang="en-US" sz="1200">
              <a:solidFill>
                <a:srgbClr val="002D62"/>
              </a:solidFill>
              <a:latin typeface="+mj-lt"/>
            </a:endParaRPr>
          </a:p>
        </p:txBody>
      </p:sp>
      <p:pic>
        <p:nvPicPr>
          <p:cNvPr id="9" name="Picture 8"/>
          <p:cNvPicPr/>
          <p:nvPr/>
        </p:nvPicPr>
        <p:blipFill rotWithShape="1">
          <a:blip r:embed="rId4" cstate="print"/>
          <a:srcRect t="7694" r="567" b="22206"/>
          <a:stretch/>
        </p:blipFill>
        <p:spPr bwMode="auto">
          <a:xfrm>
            <a:off x="995602" y="1511576"/>
            <a:ext cx="7195210" cy="85062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6934821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7383984" y="5314890"/>
            <a:ext cx="1683816" cy="400110"/>
            <a:chOff x="2743200" y="1828800"/>
            <a:chExt cx="3657600" cy="990600"/>
          </a:xfrm>
        </p:grpSpPr>
        <p:pic>
          <p:nvPicPr>
            <p:cNvPr id="3" name="Picture 2" descr="N:\PICTURES, LOGOS, AUDIO AND SIGNATURES\NEW ADVANCEMENT LOGO\FIU_UnivAdvance_FIURe#6BB24 medium.JPG"/>
            <p:cNvPicPr/>
            <p:nvPr/>
          </p:nvPicPr>
          <p:blipFill>
            <a:blip r:embed="rId3" cstate="print"/>
            <a:srcRect/>
            <a:stretch>
              <a:fillRect/>
            </a:stretch>
          </p:blipFill>
          <p:spPr bwMode="auto">
            <a:xfrm>
              <a:off x="2743200" y="1828800"/>
              <a:ext cx="3657600" cy="990600"/>
            </a:xfrm>
            <a:prstGeom prst="rect">
              <a:avLst/>
            </a:prstGeom>
            <a:noFill/>
            <a:ln w="9525">
              <a:noFill/>
              <a:miter lim="800000"/>
              <a:headEnd/>
              <a:tailEnd/>
            </a:ln>
          </p:spPr>
        </p:pic>
        <p:sp>
          <p:nvSpPr>
            <p:cNvPr id="2" name="TextBox 1"/>
            <p:cNvSpPr txBox="1"/>
            <p:nvPr/>
          </p:nvSpPr>
          <p:spPr>
            <a:xfrm>
              <a:off x="4495799" y="2000634"/>
              <a:ext cx="1828800" cy="571498"/>
            </a:xfrm>
            <a:prstGeom prst="rect">
              <a:avLst/>
            </a:prstGeom>
            <a:solidFill>
              <a:schemeClr val="bg1"/>
            </a:solidFill>
          </p:spPr>
          <p:txBody>
            <a:bodyPr wrap="square" rtlCol="0">
              <a:spAutoFit/>
            </a:bodyPr>
            <a:lstStyle/>
            <a:p>
              <a:pPr algn="ctr"/>
              <a:r>
                <a:rPr lang="en-US" sz="900" b="1">
                  <a:solidFill>
                    <a:srgbClr val="C5960C"/>
                  </a:solidFill>
                </a:rPr>
                <a:t>Foundation</a:t>
              </a:r>
            </a:p>
          </p:txBody>
        </p:sp>
      </p:grpSp>
      <p:sp>
        <p:nvSpPr>
          <p:cNvPr id="13" name="Title 1"/>
          <p:cNvSpPr txBox="1">
            <a:spLocks/>
          </p:cNvSpPr>
          <p:nvPr/>
        </p:nvSpPr>
        <p:spPr bwMode="auto">
          <a:xfrm>
            <a:off x="483198" y="762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Arial" charset="0"/>
              </a:defRPr>
            </a:lvl2pPr>
            <a:lvl3pPr algn="ctr" rtl="0" eaLnBrk="0" fontAlgn="base" hangingPunct="0">
              <a:spcBef>
                <a:spcPct val="0"/>
              </a:spcBef>
              <a:spcAft>
                <a:spcPct val="0"/>
              </a:spcAft>
              <a:defRPr sz="4400">
                <a:solidFill>
                  <a:schemeClr val="bg1"/>
                </a:solidFill>
                <a:latin typeface="Arial" charset="0"/>
              </a:defRPr>
            </a:lvl3pPr>
            <a:lvl4pPr algn="ctr" rtl="0" eaLnBrk="0" fontAlgn="base" hangingPunct="0">
              <a:spcBef>
                <a:spcPct val="0"/>
              </a:spcBef>
              <a:spcAft>
                <a:spcPct val="0"/>
              </a:spcAft>
              <a:defRPr sz="4400">
                <a:solidFill>
                  <a:schemeClr val="bg1"/>
                </a:solidFill>
                <a:latin typeface="Arial" charset="0"/>
              </a:defRPr>
            </a:lvl4pPr>
            <a:lvl5pPr algn="ctr" rtl="0" eaLnBrk="0" fontAlgn="base" hangingPunct="0">
              <a:spcBef>
                <a:spcPct val="0"/>
              </a:spcBef>
              <a:spcAft>
                <a:spcPct val="0"/>
              </a:spcAft>
              <a:defRPr sz="4400">
                <a:solidFill>
                  <a:schemeClr val="bg1"/>
                </a:solidFill>
                <a:latin typeface="Arial" charset="0"/>
              </a:defRPr>
            </a:lvl5pPr>
            <a:lvl6pPr marL="457200" algn="ctr" rtl="0" fontAlgn="base">
              <a:spcBef>
                <a:spcPct val="0"/>
              </a:spcBef>
              <a:spcAft>
                <a:spcPct val="0"/>
              </a:spcAft>
              <a:defRPr sz="4400">
                <a:solidFill>
                  <a:schemeClr val="bg1"/>
                </a:solidFill>
                <a:latin typeface="Arial" charset="0"/>
              </a:defRPr>
            </a:lvl6pPr>
            <a:lvl7pPr marL="914400" algn="ctr" rtl="0" fontAlgn="base">
              <a:spcBef>
                <a:spcPct val="0"/>
              </a:spcBef>
              <a:spcAft>
                <a:spcPct val="0"/>
              </a:spcAft>
              <a:defRPr sz="4400">
                <a:solidFill>
                  <a:schemeClr val="bg1"/>
                </a:solidFill>
                <a:latin typeface="Arial" charset="0"/>
              </a:defRPr>
            </a:lvl7pPr>
            <a:lvl8pPr marL="1371600" algn="ctr" rtl="0" fontAlgn="base">
              <a:spcBef>
                <a:spcPct val="0"/>
              </a:spcBef>
              <a:spcAft>
                <a:spcPct val="0"/>
              </a:spcAft>
              <a:defRPr sz="4400">
                <a:solidFill>
                  <a:schemeClr val="bg1"/>
                </a:solidFill>
                <a:latin typeface="Arial" charset="0"/>
              </a:defRPr>
            </a:lvl8pPr>
            <a:lvl9pPr marL="1828800" algn="ctr" rtl="0" fontAlgn="base">
              <a:spcBef>
                <a:spcPct val="0"/>
              </a:spcBef>
              <a:spcAft>
                <a:spcPct val="0"/>
              </a:spcAft>
              <a:defRPr sz="4400">
                <a:solidFill>
                  <a:schemeClr val="bg1"/>
                </a:solidFill>
                <a:latin typeface="Arial" charset="0"/>
              </a:defRPr>
            </a:lvl9pPr>
          </a:lstStyle>
          <a:p>
            <a:r>
              <a:rPr lang="en-US" sz="3200" kern="0"/>
              <a:t>Completing the Deposit Transmittal Form</a:t>
            </a:r>
          </a:p>
        </p:txBody>
      </p:sp>
      <p:sp>
        <p:nvSpPr>
          <p:cNvPr id="8" name="Rectangle 7"/>
          <p:cNvSpPr/>
          <p:nvPr/>
        </p:nvSpPr>
        <p:spPr>
          <a:xfrm>
            <a:off x="-1" y="2819400"/>
            <a:ext cx="8956520" cy="2123658"/>
          </a:xfrm>
          <a:prstGeom prst="rect">
            <a:avLst/>
          </a:prstGeom>
        </p:spPr>
        <p:txBody>
          <a:bodyPr wrap="square">
            <a:spAutoFit/>
          </a:bodyPr>
          <a:lstStyle/>
          <a:p>
            <a:r>
              <a:rPr lang="en-US" sz="1200" b="1">
                <a:solidFill>
                  <a:srgbClr val="002D62"/>
                </a:solidFill>
                <a:latin typeface="+mj-lt"/>
              </a:rPr>
              <a:t>Additional Information Section:</a:t>
            </a:r>
          </a:p>
          <a:p>
            <a:endParaRPr lang="en-US" sz="1200" b="1">
              <a:solidFill>
                <a:srgbClr val="002D62"/>
              </a:solidFill>
              <a:latin typeface="+mj-lt"/>
            </a:endParaRPr>
          </a:p>
          <a:p>
            <a:pPr marL="285750" indent="-285750">
              <a:buFont typeface="Arial" panose="020B0604020202020204" pitchFamily="34" charset="0"/>
              <a:buChar char="•"/>
            </a:pPr>
            <a:r>
              <a:rPr lang="en-US" sz="1200">
                <a:solidFill>
                  <a:srgbClr val="002D62"/>
                </a:solidFill>
                <a:latin typeface="+mj-lt"/>
              </a:rPr>
              <a:t>Please review and complete this section carefully as it provides important information to assist us with meeting all requirements by the donor.</a:t>
            </a:r>
          </a:p>
          <a:p>
            <a:pPr marL="285750" indent="-285750">
              <a:buFont typeface="Arial" panose="020B0604020202020204" pitchFamily="34" charset="0"/>
              <a:buChar char="•"/>
            </a:pPr>
            <a:endParaRPr lang="en-US" sz="1200" b="1">
              <a:solidFill>
                <a:srgbClr val="002D62"/>
              </a:solidFill>
              <a:latin typeface="+mj-lt"/>
            </a:endParaRPr>
          </a:p>
          <a:p>
            <a:pPr marL="742950" lvl="1" indent="-285750">
              <a:buFont typeface="Wingdings" panose="05000000000000000000" pitchFamily="2" charset="2"/>
              <a:buChar char="q"/>
            </a:pPr>
            <a:r>
              <a:rPr lang="en-US" sz="1200" b="1">
                <a:solidFill>
                  <a:srgbClr val="002D62"/>
                </a:solidFill>
                <a:latin typeface="+mj-lt"/>
              </a:rPr>
              <a:t>Does this gift require interim/progress report(s)?</a:t>
            </a:r>
            <a:r>
              <a:rPr lang="en-US" sz="1200">
                <a:solidFill>
                  <a:srgbClr val="002D62"/>
                </a:solidFill>
                <a:latin typeface="+mj-lt"/>
              </a:rPr>
              <a:t> If yes, indicate report due dates</a:t>
            </a:r>
          </a:p>
          <a:p>
            <a:pPr marL="742950" lvl="1" indent="-285750">
              <a:buFont typeface="Wingdings" panose="05000000000000000000" pitchFamily="2" charset="2"/>
              <a:buChar char="q"/>
            </a:pPr>
            <a:r>
              <a:rPr lang="en-US" sz="1200" b="1">
                <a:solidFill>
                  <a:srgbClr val="002D62"/>
                </a:solidFill>
                <a:latin typeface="+mj-lt"/>
              </a:rPr>
              <a:t>Does this gift require FINAL reports? </a:t>
            </a:r>
            <a:r>
              <a:rPr lang="en-US" sz="1200">
                <a:solidFill>
                  <a:srgbClr val="002D62"/>
                </a:solidFill>
                <a:latin typeface="+mj-lt"/>
              </a:rPr>
              <a:t>If yes, indicate report due dates</a:t>
            </a:r>
          </a:p>
          <a:p>
            <a:pPr marL="742950" lvl="1" indent="-285750">
              <a:buFont typeface="Wingdings" panose="05000000000000000000" pitchFamily="2" charset="2"/>
              <a:buChar char="q"/>
            </a:pPr>
            <a:r>
              <a:rPr lang="en-US" sz="1200" b="1">
                <a:solidFill>
                  <a:srgbClr val="002D62"/>
                </a:solidFill>
                <a:latin typeface="+mj-lt"/>
              </a:rPr>
              <a:t>Additional Comments:  </a:t>
            </a:r>
            <a:r>
              <a:rPr lang="en-US" sz="1200">
                <a:solidFill>
                  <a:srgbClr val="002D62"/>
                </a:solidFill>
                <a:latin typeface="+mj-lt"/>
              </a:rPr>
              <a:t>include any important information pertaining to the gift (Ex. Soft credits, whether the gift is board contribution, if there are multiple solicitors, additional information that should be used to update Raiser’s Edge (donor database), etc.) </a:t>
            </a:r>
          </a:p>
          <a:p>
            <a:pPr marL="0" marR="0">
              <a:spcBef>
                <a:spcPts val="0"/>
              </a:spcBef>
              <a:spcAft>
                <a:spcPts val="0"/>
              </a:spcAft>
            </a:pPr>
            <a:endParaRPr lang="en-US" sz="1200" i="1">
              <a:solidFill>
                <a:srgbClr val="FF0000"/>
              </a:solidFill>
              <a:latin typeface="+mj-lt"/>
              <a:ea typeface="Calibri" panose="020F0502020204030204" pitchFamily="34" charset="0"/>
              <a:cs typeface="Times New Roman" panose="02020603050405020304" pitchFamily="18" charset="0"/>
            </a:endParaRPr>
          </a:p>
        </p:txBody>
      </p:sp>
      <p:pic>
        <p:nvPicPr>
          <p:cNvPr id="10" name="Picture 9"/>
          <p:cNvPicPr/>
          <p:nvPr/>
        </p:nvPicPr>
        <p:blipFill>
          <a:blip r:embed="rId4" cstate="print"/>
          <a:stretch>
            <a:fillRect/>
          </a:stretch>
        </p:blipFill>
        <p:spPr>
          <a:xfrm>
            <a:off x="381000" y="1453515"/>
            <a:ext cx="7526259" cy="1365885"/>
          </a:xfrm>
          <a:prstGeom prst="rect">
            <a:avLst/>
          </a:prstGeom>
        </p:spPr>
      </p:pic>
    </p:spTree>
    <p:extLst>
      <p:ext uri="{BB962C8B-B14F-4D97-AF65-F5344CB8AC3E}">
        <p14:creationId xmlns:p14="http://schemas.microsoft.com/office/powerpoint/2010/main" val="1774773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7383984" y="5314890"/>
            <a:ext cx="1683816" cy="400110"/>
            <a:chOff x="2743200" y="1828800"/>
            <a:chExt cx="3657600" cy="990600"/>
          </a:xfrm>
        </p:grpSpPr>
        <p:pic>
          <p:nvPicPr>
            <p:cNvPr id="3" name="Picture 2" descr="N:\PICTURES, LOGOS, AUDIO AND SIGNATURES\NEW ADVANCEMENT LOGO\FIU_UnivAdvance_FIURe#6BB24 medium.JPG"/>
            <p:cNvPicPr/>
            <p:nvPr/>
          </p:nvPicPr>
          <p:blipFill>
            <a:blip r:embed="rId3" cstate="print"/>
            <a:srcRect/>
            <a:stretch>
              <a:fillRect/>
            </a:stretch>
          </p:blipFill>
          <p:spPr bwMode="auto">
            <a:xfrm>
              <a:off x="2743200" y="1828800"/>
              <a:ext cx="3657600" cy="990600"/>
            </a:xfrm>
            <a:prstGeom prst="rect">
              <a:avLst/>
            </a:prstGeom>
            <a:noFill/>
            <a:ln w="9525">
              <a:noFill/>
              <a:miter lim="800000"/>
              <a:headEnd/>
              <a:tailEnd/>
            </a:ln>
          </p:spPr>
        </p:pic>
        <p:sp>
          <p:nvSpPr>
            <p:cNvPr id="2" name="TextBox 1"/>
            <p:cNvSpPr txBox="1"/>
            <p:nvPr/>
          </p:nvSpPr>
          <p:spPr>
            <a:xfrm>
              <a:off x="4495799" y="2000634"/>
              <a:ext cx="1828800" cy="571498"/>
            </a:xfrm>
            <a:prstGeom prst="rect">
              <a:avLst/>
            </a:prstGeom>
            <a:solidFill>
              <a:schemeClr val="bg1"/>
            </a:solidFill>
          </p:spPr>
          <p:txBody>
            <a:bodyPr wrap="square" rtlCol="0">
              <a:spAutoFit/>
            </a:bodyPr>
            <a:lstStyle/>
            <a:p>
              <a:pPr algn="ctr"/>
              <a:r>
                <a:rPr lang="en-US" sz="900" b="1">
                  <a:solidFill>
                    <a:srgbClr val="C5960C"/>
                  </a:solidFill>
                </a:rPr>
                <a:t>Foundation</a:t>
              </a:r>
            </a:p>
          </p:txBody>
        </p:sp>
      </p:grpSp>
      <p:sp>
        <p:nvSpPr>
          <p:cNvPr id="13" name="Title 1"/>
          <p:cNvSpPr txBox="1">
            <a:spLocks/>
          </p:cNvSpPr>
          <p:nvPr/>
        </p:nvSpPr>
        <p:spPr bwMode="auto">
          <a:xfrm>
            <a:off x="483198" y="762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Arial" charset="0"/>
              </a:defRPr>
            </a:lvl2pPr>
            <a:lvl3pPr algn="ctr" rtl="0" eaLnBrk="0" fontAlgn="base" hangingPunct="0">
              <a:spcBef>
                <a:spcPct val="0"/>
              </a:spcBef>
              <a:spcAft>
                <a:spcPct val="0"/>
              </a:spcAft>
              <a:defRPr sz="4400">
                <a:solidFill>
                  <a:schemeClr val="bg1"/>
                </a:solidFill>
                <a:latin typeface="Arial" charset="0"/>
              </a:defRPr>
            </a:lvl3pPr>
            <a:lvl4pPr algn="ctr" rtl="0" eaLnBrk="0" fontAlgn="base" hangingPunct="0">
              <a:spcBef>
                <a:spcPct val="0"/>
              </a:spcBef>
              <a:spcAft>
                <a:spcPct val="0"/>
              </a:spcAft>
              <a:defRPr sz="4400">
                <a:solidFill>
                  <a:schemeClr val="bg1"/>
                </a:solidFill>
                <a:latin typeface="Arial" charset="0"/>
              </a:defRPr>
            </a:lvl4pPr>
            <a:lvl5pPr algn="ctr" rtl="0" eaLnBrk="0" fontAlgn="base" hangingPunct="0">
              <a:spcBef>
                <a:spcPct val="0"/>
              </a:spcBef>
              <a:spcAft>
                <a:spcPct val="0"/>
              </a:spcAft>
              <a:defRPr sz="4400">
                <a:solidFill>
                  <a:schemeClr val="bg1"/>
                </a:solidFill>
                <a:latin typeface="Arial" charset="0"/>
              </a:defRPr>
            </a:lvl5pPr>
            <a:lvl6pPr marL="457200" algn="ctr" rtl="0" fontAlgn="base">
              <a:spcBef>
                <a:spcPct val="0"/>
              </a:spcBef>
              <a:spcAft>
                <a:spcPct val="0"/>
              </a:spcAft>
              <a:defRPr sz="4400">
                <a:solidFill>
                  <a:schemeClr val="bg1"/>
                </a:solidFill>
                <a:latin typeface="Arial" charset="0"/>
              </a:defRPr>
            </a:lvl6pPr>
            <a:lvl7pPr marL="914400" algn="ctr" rtl="0" fontAlgn="base">
              <a:spcBef>
                <a:spcPct val="0"/>
              </a:spcBef>
              <a:spcAft>
                <a:spcPct val="0"/>
              </a:spcAft>
              <a:defRPr sz="4400">
                <a:solidFill>
                  <a:schemeClr val="bg1"/>
                </a:solidFill>
                <a:latin typeface="Arial" charset="0"/>
              </a:defRPr>
            </a:lvl7pPr>
            <a:lvl8pPr marL="1371600" algn="ctr" rtl="0" fontAlgn="base">
              <a:spcBef>
                <a:spcPct val="0"/>
              </a:spcBef>
              <a:spcAft>
                <a:spcPct val="0"/>
              </a:spcAft>
              <a:defRPr sz="4400">
                <a:solidFill>
                  <a:schemeClr val="bg1"/>
                </a:solidFill>
                <a:latin typeface="Arial" charset="0"/>
              </a:defRPr>
            </a:lvl8pPr>
            <a:lvl9pPr marL="1828800" algn="ctr" rtl="0" fontAlgn="base">
              <a:spcBef>
                <a:spcPct val="0"/>
              </a:spcBef>
              <a:spcAft>
                <a:spcPct val="0"/>
              </a:spcAft>
              <a:defRPr sz="4400">
                <a:solidFill>
                  <a:schemeClr val="bg1"/>
                </a:solidFill>
                <a:latin typeface="Arial" charset="0"/>
              </a:defRPr>
            </a:lvl9pPr>
          </a:lstStyle>
          <a:p>
            <a:r>
              <a:rPr lang="en-US" sz="3200" kern="0"/>
              <a:t>Completing the Deposit Transmittal Form</a:t>
            </a:r>
          </a:p>
        </p:txBody>
      </p:sp>
      <p:sp>
        <p:nvSpPr>
          <p:cNvPr id="8" name="Rectangle 7"/>
          <p:cNvSpPr/>
          <p:nvPr/>
        </p:nvSpPr>
        <p:spPr>
          <a:xfrm>
            <a:off x="-1" y="2819400"/>
            <a:ext cx="8956520" cy="2492990"/>
          </a:xfrm>
          <a:prstGeom prst="rect">
            <a:avLst/>
          </a:prstGeom>
        </p:spPr>
        <p:txBody>
          <a:bodyPr wrap="square">
            <a:spAutoFit/>
          </a:bodyPr>
          <a:lstStyle/>
          <a:p>
            <a:r>
              <a:rPr lang="en-US" sz="1200" b="1" dirty="0">
                <a:solidFill>
                  <a:srgbClr val="002D62"/>
                </a:solidFill>
                <a:latin typeface="+mj-lt"/>
              </a:rPr>
              <a:t>Acknowledgement Section:</a:t>
            </a:r>
          </a:p>
          <a:p>
            <a:endParaRPr lang="en-US" sz="1200" b="1" dirty="0">
              <a:solidFill>
                <a:srgbClr val="002D62"/>
              </a:solidFill>
              <a:latin typeface="+mj-lt"/>
            </a:endParaRPr>
          </a:p>
          <a:p>
            <a:pPr marL="285750" indent="-285750">
              <a:buFont typeface="Arial" panose="020B0604020202020204" pitchFamily="34" charset="0"/>
              <a:buChar char="•"/>
            </a:pPr>
            <a:r>
              <a:rPr lang="en-US" sz="1200" dirty="0">
                <a:solidFill>
                  <a:srgbClr val="002D62"/>
                </a:solidFill>
                <a:latin typeface="+mj-lt"/>
              </a:rPr>
              <a:t>Make sure to select the “box” under the acknowledgement section.</a:t>
            </a:r>
          </a:p>
          <a:p>
            <a:pPr marL="285750" indent="-285750">
              <a:buFont typeface="Arial" panose="020B0604020202020204" pitchFamily="34" charset="0"/>
              <a:buChar char="•"/>
            </a:pPr>
            <a:endParaRPr lang="en-US" sz="1200" dirty="0">
              <a:solidFill>
                <a:srgbClr val="002D62"/>
              </a:solidFill>
              <a:latin typeface="+mj-lt"/>
            </a:endParaRPr>
          </a:p>
          <a:p>
            <a:pPr marL="285750" indent="-285750">
              <a:buFont typeface="Arial" panose="020B0604020202020204" pitchFamily="34" charset="0"/>
              <a:buChar char="•"/>
            </a:pPr>
            <a:r>
              <a:rPr lang="en-US" sz="1200" dirty="0">
                <a:solidFill>
                  <a:srgbClr val="002D62"/>
                </a:solidFill>
                <a:latin typeface="+mj-lt"/>
              </a:rPr>
              <a:t>Once the form is validated for completeness, you will be able to print the form.</a:t>
            </a:r>
          </a:p>
          <a:p>
            <a:pPr marL="285750" indent="-285750">
              <a:buFont typeface="Arial" panose="020B0604020202020204" pitchFamily="34" charset="0"/>
              <a:buChar char="•"/>
            </a:pPr>
            <a:endParaRPr lang="en-US" sz="1200" dirty="0">
              <a:solidFill>
                <a:srgbClr val="002D62"/>
              </a:solidFill>
              <a:latin typeface="+mj-lt"/>
            </a:endParaRPr>
          </a:p>
          <a:p>
            <a:pPr marL="285750" indent="-285750">
              <a:buFont typeface="Arial" panose="020B0604020202020204" pitchFamily="34" charset="0"/>
              <a:buChar char="•"/>
            </a:pPr>
            <a:r>
              <a:rPr lang="en-US" sz="1200" dirty="0">
                <a:solidFill>
                  <a:srgbClr val="002D62"/>
                </a:solidFill>
                <a:latin typeface="+mj-lt"/>
              </a:rPr>
              <a:t>Please deliver the form with all the pertinent supporting documentation and the checks, cash and or credit card information to the Foundation office in the MARC Building, 5th floor.</a:t>
            </a:r>
          </a:p>
          <a:p>
            <a:pPr marL="285750" indent="-285750">
              <a:buFont typeface="Arial" panose="020B0604020202020204" pitchFamily="34" charset="0"/>
              <a:buChar char="•"/>
            </a:pPr>
            <a:endParaRPr lang="en-US" sz="1200" dirty="0">
              <a:solidFill>
                <a:srgbClr val="002D62"/>
              </a:solidFill>
              <a:latin typeface="+mj-lt"/>
            </a:endParaRPr>
          </a:p>
          <a:p>
            <a:pPr marL="285750" indent="-285750">
              <a:buFont typeface="Arial" panose="020B0604020202020204" pitchFamily="34" charset="0"/>
              <a:buChar char="•"/>
            </a:pPr>
            <a:r>
              <a:rPr lang="en-US" sz="1200" b="1" dirty="0">
                <a:solidFill>
                  <a:srgbClr val="FF0000"/>
                </a:solidFill>
                <a:latin typeface="+mj-lt"/>
              </a:rPr>
              <a:t>All donations must be submitted with donor documentation confirming donor’s intent.  Additionally, </a:t>
            </a:r>
            <a:r>
              <a:rPr lang="en-US" sz="1200" b="1">
                <a:solidFill>
                  <a:srgbClr val="FF0000"/>
                </a:solidFill>
                <a:latin typeface="+mj-lt"/>
              </a:rPr>
              <a:t>all donations </a:t>
            </a:r>
            <a:r>
              <a:rPr lang="en-US" sz="1200" b="1" dirty="0">
                <a:solidFill>
                  <a:srgbClr val="FF0000"/>
                </a:solidFill>
                <a:latin typeface="+mj-lt"/>
              </a:rPr>
              <a:t>that is equal to or greater than $5,000 requires specific documentation in the form of a gift/grant agreement or letter from donor documenting the amount of gift and designation.</a:t>
            </a:r>
          </a:p>
          <a:p>
            <a:pPr marL="0" marR="0">
              <a:spcBef>
                <a:spcPts val="0"/>
              </a:spcBef>
              <a:spcAft>
                <a:spcPts val="0"/>
              </a:spcAft>
            </a:pPr>
            <a:endParaRPr lang="en-US" sz="1200" i="1" dirty="0">
              <a:solidFill>
                <a:srgbClr val="FF0000"/>
              </a:solidFill>
              <a:latin typeface="+mj-lt"/>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a:blip r:embed="rId4"/>
          <a:stretch>
            <a:fillRect/>
          </a:stretch>
        </p:blipFill>
        <p:spPr>
          <a:xfrm>
            <a:off x="609600" y="1431155"/>
            <a:ext cx="7248525" cy="1255697"/>
          </a:xfrm>
          <a:prstGeom prst="rect">
            <a:avLst/>
          </a:prstGeom>
        </p:spPr>
      </p:pic>
      <p:cxnSp>
        <p:nvCxnSpPr>
          <p:cNvPr id="9" name="Straight Arrow Connector 26"/>
          <p:cNvCxnSpPr>
            <a:cxnSpLocks/>
          </p:cNvCxnSpPr>
          <p:nvPr/>
        </p:nvCxnSpPr>
        <p:spPr bwMode="auto">
          <a:xfrm flipH="1">
            <a:off x="5791200" y="1752600"/>
            <a:ext cx="533400" cy="0"/>
          </a:xfrm>
          <a:prstGeom prst="straightConnector1">
            <a:avLst/>
          </a:prstGeom>
          <a:noFill/>
          <a:ln w="57150">
            <a:solidFill>
              <a:srgbClr val="C0504D"/>
            </a:solidFill>
            <a:round/>
            <a:headEnd/>
            <a:tailEnd type="arrow" w="med" len="med"/>
          </a:ln>
          <a:effectLst>
            <a:outerShdw dist="20000" dir="5400000" rotWithShape="0">
              <a:srgbClr val="000000">
                <a:alpha val="37999"/>
              </a:srgbClr>
            </a:outerShdw>
          </a:effectLst>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7343093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7315200" y="5304499"/>
            <a:ext cx="1683816" cy="400110"/>
            <a:chOff x="2743200" y="1828800"/>
            <a:chExt cx="3657600" cy="990600"/>
          </a:xfrm>
        </p:grpSpPr>
        <p:pic>
          <p:nvPicPr>
            <p:cNvPr id="3" name="Picture 2" descr="N:\PICTURES, LOGOS, AUDIO AND SIGNATURES\NEW ADVANCEMENT LOGO\FIU_UnivAdvance_FIURe#6BB24 medium.JPG"/>
            <p:cNvPicPr/>
            <p:nvPr/>
          </p:nvPicPr>
          <p:blipFill>
            <a:blip r:embed="rId3" cstate="print"/>
            <a:srcRect/>
            <a:stretch>
              <a:fillRect/>
            </a:stretch>
          </p:blipFill>
          <p:spPr bwMode="auto">
            <a:xfrm>
              <a:off x="2743200" y="1828800"/>
              <a:ext cx="3657600" cy="990600"/>
            </a:xfrm>
            <a:prstGeom prst="rect">
              <a:avLst/>
            </a:prstGeom>
            <a:noFill/>
            <a:ln w="9525">
              <a:noFill/>
              <a:miter lim="800000"/>
              <a:headEnd/>
              <a:tailEnd/>
            </a:ln>
          </p:spPr>
        </p:pic>
        <p:sp>
          <p:nvSpPr>
            <p:cNvPr id="2" name="TextBox 1"/>
            <p:cNvSpPr txBox="1"/>
            <p:nvPr/>
          </p:nvSpPr>
          <p:spPr>
            <a:xfrm>
              <a:off x="4495799" y="2000634"/>
              <a:ext cx="1828800" cy="571498"/>
            </a:xfrm>
            <a:prstGeom prst="rect">
              <a:avLst/>
            </a:prstGeom>
            <a:solidFill>
              <a:schemeClr val="bg1"/>
            </a:solidFill>
          </p:spPr>
          <p:txBody>
            <a:bodyPr wrap="square" rtlCol="0">
              <a:spAutoFit/>
            </a:bodyPr>
            <a:lstStyle/>
            <a:p>
              <a:pPr algn="ctr"/>
              <a:r>
                <a:rPr lang="en-US" sz="900" b="1">
                  <a:solidFill>
                    <a:srgbClr val="C5960C"/>
                  </a:solidFill>
                </a:rPr>
                <a:t>Foundation</a:t>
              </a:r>
            </a:p>
          </p:txBody>
        </p:sp>
      </p:grpSp>
      <p:sp>
        <p:nvSpPr>
          <p:cNvPr id="13" name="Title 1"/>
          <p:cNvSpPr txBox="1">
            <a:spLocks/>
          </p:cNvSpPr>
          <p:nvPr/>
        </p:nvSpPr>
        <p:spPr bwMode="auto">
          <a:xfrm>
            <a:off x="483198" y="762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Arial" charset="0"/>
              </a:defRPr>
            </a:lvl2pPr>
            <a:lvl3pPr algn="ctr" rtl="0" eaLnBrk="0" fontAlgn="base" hangingPunct="0">
              <a:spcBef>
                <a:spcPct val="0"/>
              </a:spcBef>
              <a:spcAft>
                <a:spcPct val="0"/>
              </a:spcAft>
              <a:defRPr sz="4400">
                <a:solidFill>
                  <a:schemeClr val="bg1"/>
                </a:solidFill>
                <a:latin typeface="Arial" charset="0"/>
              </a:defRPr>
            </a:lvl3pPr>
            <a:lvl4pPr algn="ctr" rtl="0" eaLnBrk="0" fontAlgn="base" hangingPunct="0">
              <a:spcBef>
                <a:spcPct val="0"/>
              </a:spcBef>
              <a:spcAft>
                <a:spcPct val="0"/>
              </a:spcAft>
              <a:defRPr sz="4400">
                <a:solidFill>
                  <a:schemeClr val="bg1"/>
                </a:solidFill>
                <a:latin typeface="Arial" charset="0"/>
              </a:defRPr>
            </a:lvl4pPr>
            <a:lvl5pPr algn="ctr" rtl="0" eaLnBrk="0" fontAlgn="base" hangingPunct="0">
              <a:spcBef>
                <a:spcPct val="0"/>
              </a:spcBef>
              <a:spcAft>
                <a:spcPct val="0"/>
              </a:spcAft>
              <a:defRPr sz="4400">
                <a:solidFill>
                  <a:schemeClr val="bg1"/>
                </a:solidFill>
                <a:latin typeface="Arial" charset="0"/>
              </a:defRPr>
            </a:lvl5pPr>
            <a:lvl6pPr marL="457200" algn="ctr" rtl="0" fontAlgn="base">
              <a:spcBef>
                <a:spcPct val="0"/>
              </a:spcBef>
              <a:spcAft>
                <a:spcPct val="0"/>
              </a:spcAft>
              <a:defRPr sz="4400">
                <a:solidFill>
                  <a:schemeClr val="bg1"/>
                </a:solidFill>
                <a:latin typeface="Arial" charset="0"/>
              </a:defRPr>
            </a:lvl6pPr>
            <a:lvl7pPr marL="914400" algn="ctr" rtl="0" fontAlgn="base">
              <a:spcBef>
                <a:spcPct val="0"/>
              </a:spcBef>
              <a:spcAft>
                <a:spcPct val="0"/>
              </a:spcAft>
              <a:defRPr sz="4400">
                <a:solidFill>
                  <a:schemeClr val="bg1"/>
                </a:solidFill>
                <a:latin typeface="Arial" charset="0"/>
              </a:defRPr>
            </a:lvl7pPr>
            <a:lvl8pPr marL="1371600" algn="ctr" rtl="0" fontAlgn="base">
              <a:spcBef>
                <a:spcPct val="0"/>
              </a:spcBef>
              <a:spcAft>
                <a:spcPct val="0"/>
              </a:spcAft>
              <a:defRPr sz="4400">
                <a:solidFill>
                  <a:schemeClr val="bg1"/>
                </a:solidFill>
                <a:latin typeface="Arial" charset="0"/>
              </a:defRPr>
            </a:lvl8pPr>
            <a:lvl9pPr marL="1828800" algn="ctr" rtl="0" fontAlgn="base">
              <a:spcBef>
                <a:spcPct val="0"/>
              </a:spcBef>
              <a:spcAft>
                <a:spcPct val="0"/>
              </a:spcAft>
              <a:defRPr sz="4400">
                <a:solidFill>
                  <a:schemeClr val="bg1"/>
                </a:solidFill>
                <a:latin typeface="Arial" charset="0"/>
              </a:defRPr>
            </a:lvl9pPr>
          </a:lstStyle>
          <a:p>
            <a:r>
              <a:rPr lang="en-US" sz="3200" kern="0"/>
              <a:t>Foundation Advancement Initiative</a:t>
            </a:r>
          </a:p>
        </p:txBody>
      </p:sp>
      <p:sp>
        <p:nvSpPr>
          <p:cNvPr id="4" name="Rectangle 3"/>
          <p:cNvSpPr/>
          <p:nvPr/>
        </p:nvSpPr>
        <p:spPr>
          <a:xfrm>
            <a:off x="270164" y="1426515"/>
            <a:ext cx="8693772" cy="3539430"/>
          </a:xfrm>
          <a:prstGeom prst="rect">
            <a:avLst/>
          </a:prstGeom>
        </p:spPr>
        <p:txBody>
          <a:bodyPr wrap="square">
            <a:spAutoFit/>
          </a:bodyPr>
          <a:lstStyle/>
          <a:p>
            <a:pPr marL="285750" indent="-285750">
              <a:buFont typeface="Arial" panose="020B0604020202020204" pitchFamily="34" charset="0"/>
              <a:buChar char="•"/>
            </a:pPr>
            <a:r>
              <a:rPr lang="en-US" sz="1400">
                <a:solidFill>
                  <a:srgbClr val="002D62"/>
                </a:solidFill>
              </a:rPr>
              <a:t>Effective date of policy is November 19, 2010</a:t>
            </a:r>
          </a:p>
          <a:p>
            <a:endParaRPr lang="en-US" sz="1400">
              <a:solidFill>
                <a:srgbClr val="002D62"/>
              </a:solidFill>
            </a:endParaRPr>
          </a:p>
          <a:p>
            <a:pPr marL="285750" indent="-285750">
              <a:buFont typeface="Arial" panose="020B0604020202020204" pitchFamily="34" charset="0"/>
              <a:buChar char="•"/>
            </a:pPr>
            <a:r>
              <a:rPr lang="en-US" sz="1400">
                <a:solidFill>
                  <a:srgbClr val="002D62"/>
                </a:solidFill>
              </a:rPr>
              <a:t>One-time three percent (3%) Foundation Advancement Initiative shall be imposed on all donations, except those detailed below</a:t>
            </a:r>
          </a:p>
          <a:p>
            <a:endParaRPr lang="en-US" sz="1400">
              <a:solidFill>
                <a:srgbClr val="002D62"/>
              </a:solidFill>
            </a:endParaRPr>
          </a:p>
          <a:p>
            <a:pPr marL="285750" indent="-285750">
              <a:buFont typeface="Arial" panose="020B0604020202020204" pitchFamily="34" charset="0"/>
              <a:buChar char="•"/>
            </a:pPr>
            <a:r>
              <a:rPr lang="en-US" sz="1400">
                <a:solidFill>
                  <a:srgbClr val="002D62"/>
                </a:solidFill>
              </a:rPr>
              <a:t>Initiative will be used to support capital campaign operations and university-wide development activities</a:t>
            </a:r>
          </a:p>
          <a:p>
            <a:endParaRPr lang="en-US" sz="1400">
              <a:solidFill>
                <a:srgbClr val="002D62"/>
              </a:solidFill>
            </a:endParaRPr>
          </a:p>
          <a:p>
            <a:pPr marL="285750" indent="-285750">
              <a:buFont typeface="Arial" panose="020B0604020202020204" pitchFamily="34" charset="0"/>
              <a:buChar char="•"/>
            </a:pPr>
            <a:r>
              <a:rPr lang="en-US" sz="1400">
                <a:solidFill>
                  <a:srgbClr val="002D62"/>
                </a:solidFill>
              </a:rPr>
              <a:t>Initiative does not apply to the following </a:t>
            </a:r>
          </a:p>
          <a:p>
            <a:pPr marL="742950" lvl="1" indent="-285750">
              <a:buFont typeface="Wingdings" panose="05000000000000000000" pitchFamily="2" charset="2"/>
              <a:buChar char="ü"/>
            </a:pPr>
            <a:r>
              <a:rPr lang="en-US" sz="1400">
                <a:solidFill>
                  <a:srgbClr val="002D62"/>
                </a:solidFill>
              </a:rPr>
              <a:t>Annual Fund</a:t>
            </a:r>
          </a:p>
          <a:p>
            <a:pPr marL="742950" lvl="1" indent="-285750">
              <a:buFont typeface="Wingdings" panose="05000000000000000000" pitchFamily="2" charset="2"/>
              <a:buChar char="ü"/>
            </a:pPr>
            <a:r>
              <a:rPr lang="en-US" sz="1400">
                <a:solidFill>
                  <a:srgbClr val="002D62"/>
                </a:solidFill>
              </a:rPr>
              <a:t>First Generation Scholarship Program</a:t>
            </a:r>
          </a:p>
          <a:p>
            <a:pPr marL="742950" lvl="1" indent="-285750">
              <a:buFont typeface="Wingdings" panose="05000000000000000000" pitchFamily="2" charset="2"/>
              <a:buChar char="ü"/>
            </a:pPr>
            <a:r>
              <a:rPr lang="en-US" sz="1400">
                <a:solidFill>
                  <a:srgbClr val="002D62"/>
                </a:solidFill>
              </a:rPr>
              <a:t>Building Funds</a:t>
            </a:r>
          </a:p>
          <a:p>
            <a:pPr marL="742950" lvl="1" indent="-285750">
              <a:buFont typeface="Wingdings" panose="05000000000000000000" pitchFamily="2" charset="2"/>
              <a:buChar char="ü"/>
            </a:pPr>
            <a:r>
              <a:rPr lang="en-US" sz="1400">
                <a:solidFill>
                  <a:srgbClr val="002D62"/>
                </a:solidFill>
              </a:rPr>
              <a:t>Alumni Relation Projects</a:t>
            </a:r>
          </a:p>
          <a:p>
            <a:pPr marL="742950" lvl="1" indent="-285750">
              <a:buFont typeface="Wingdings" panose="05000000000000000000" pitchFamily="2" charset="2"/>
              <a:buChar char="ü"/>
            </a:pPr>
            <a:r>
              <a:rPr lang="en-US" sz="1400">
                <a:solidFill>
                  <a:srgbClr val="002D62"/>
                </a:solidFill>
              </a:rPr>
              <a:t>Donations or grants from corporations/foundations whose policies do not allow for fees to be assessed (provide written support)</a:t>
            </a:r>
          </a:p>
          <a:p>
            <a:pPr marL="742950" lvl="1" indent="-285750">
              <a:buFont typeface="Wingdings" panose="05000000000000000000" pitchFamily="2" charset="2"/>
              <a:buChar char="ü"/>
            </a:pPr>
            <a:endParaRPr lang="en-US" sz="1400">
              <a:solidFill>
                <a:srgbClr val="002D62"/>
              </a:solidFill>
            </a:endParaRPr>
          </a:p>
          <a:p>
            <a:pPr marL="285750" indent="-285750">
              <a:buFont typeface="Arial" panose="020B0604020202020204" pitchFamily="34" charset="0"/>
              <a:buChar char="•"/>
            </a:pPr>
            <a:r>
              <a:rPr lang="en-US" sz="1400">
                <a:solidFill>
                  <a:srgbClr val="002D62"/>
                </a:solidFill>
              </a:rPr>
              <a:t>Foundation Policies &amp; Procedures: </a:t>
            </a:r>
            <a:r>
              <a:rPr lang="en-US" sz="1400">
                <a:solidFill>
                  <a:srgbClr val="002D62"/>
                </a:solidFill>
                <a:hlinkClick r:id="rId4"/>
              </a:rPr>
              <a:t>https://give.fiu.edu/business-governance/policies-procedures/</a:t>
            </a:r>
            <a:r>
              <a:rPr lang="en-US" sz="1400">
                <a:solidFill>
                  <a:srgbClr val="002D62"/>
                </a:solidFill>
              </a:rPr>
              <a:t> </a:t>
            </a:r>
          </a:p>
        </p:txBody>
      </p:sp>
    </p:spTree>
    <p:extLst>
      <p:ext uri="{BB962C8B-B14F-4D97-AF65-F5344CB8AC3E}">
        <p14:creationId xmlns:p14="http://schemas.microsoft.com/office/powerpoint/2010/main" val="2038290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FA2C6-7913-4287-A00E-5187AB927EE4}"/>
              </a:ext>
            </a:extLst>
          </p:cNvPr>
          <p:cNvSpPr>
            <a:spLocks noGrp="1"/>
          </p:cNvSpPr>
          <p:nvPr>
            <p:ph type="title"/>
          </p:nvPr>
        </p:nvSpPr>
        <p:spPr>
          <a:xfrm>
            <a:off x="457200" y="76200"/>
            <a:ext cx="8229600" cy="1143000"/>
          </a:xfrm>
        </p:spPr>
        <p:txBody>
          <a:bodyPr wrap="square" anchor="ctr">
            <a:normAutofit/>
          </a:bodyPr>
          <a:lstStyle/>
          <a:p>
            <a:r>
              <a:rPr lang="en-US"/>
              <a:t>Expense Reimbursement</a:t>
            </a:r>
          </a:p>
        </p:txBody>
      </p:sp>
      <p:sp>
        <p:nvSpPr>
          <p:cNvPr id="13" name="Content Placeholder 2">
            <a:extLst>
              <a:ext uri="{FF2B5EF4-FFF2-40B4-BE49-F238E27FC236}">
                <a16:creationId xmlns:a16="http://schemas.microsoft.com/office/drawing/2014/main" id="{9D9D97A6-8206-4233-BA76-644735808001}"/>
              </a:ext>
            </a:extLst>
          </p:cNvPr>
          <p:cNvSpPr>
            <a:spLocks noGrp="1"/>
          </p:cNvSpPr>
          <p:nvPr>
            <p:ph sz="half" idx="1"/>
          </p:nvPr>
        </p:nvSpPr>
        <p:spPr>
          <a:xfrm>
            <a:off x="457200" y="1600200"/>
            <a:ext cx="4038600" cy="4525963"/>
          </a:xfrm>
        </p:spPr>
        <p:txBody>
          <a:bodyPr/>
          <a:lstStyle/>
          <a:p>
            <a:pPr marL="0" indent="0">
              <a:buNone/>
            </a:pPr>
            <a:r>
              <a:rPr lang="en-US" sz="1400" kern="1200">
                <a:solidFill>
                  <a:srgbClr val="002D62"/>
                </a:solidFill>
                <a:latin typeface="Arial" charset="0"/>
              </a:rPr>
              <a:t>There are instances where Departments need to process expense reimbursements to the FIU Foundation office due to overpayments processed to Vendors or FIU. In order to properly record the refund or overpayment the FIU Foundation requires a completed Expense Reimbursement Deposit Transmittal form. </a:t>
            </a:r>
          </a:p>
          <a:p>
            <a:pPr marL="0" indent="0">
              <a:buNone/>
            </a:pPr>
            <a:endParaRPr lang="en-US" sz="1400" kern="1200">
              <a:solidFill>
                <a:srgbClr val="002D62"/>
              </a:solidFill>
              <a:latin typeface="Arial" charset="0"/>
            </a:endParaRPr>
          </a:p>
          <a:p>
            <a:pPr marL="0" indent="0">
              <a:buNone/>
            </a:pPr>
            <a:r>
              <a:rPr lang="en-US" sz="1400" b="1" kern="1200">
                <a:solidFill>
                  <a:srgbClr val="002D62"/>
                </a:solidFill>
                <a:latin typeface="Arial" charset="0"/>
              </a:rPr>
              <a:t>Supporting Documentation Required:</a:t>
            </a:r>
          </a:p>
          <a:p>
            <a:r>
              <a:rPr lang="en-US" sz="1400" kern="1200">
                <a:solidFill>
                  <a:srgbClr val="002D62"/>
                </a:solidFill>
                <a:latin typeface="Arial" charset="0"/>
              </a:rPr>
              <a:t>FIU02 Trandata report showing the expense paid from FIU Foundation project</a:t>
            </a:r>
          </a:p>
          <a:p>
            <a:r>
              <a:rPr lang="en-US" sz="1400" kern="1200">
                <a:solidFill>
                  <a:srgbClr val="002D62"/>
                </a:solidFill>
                <a:latin typeface="Arial" charset="0"/>
              </a:rPr>
              <a:t>Submit the documentation used to issue the FIU Foundation payment</a:t>
            </a:r>
          </a:p>
          <a:p>
            <a:r>
              <a:rPr lang="en-US" sz="1400" kern="1200">
                <a:solidFill>
                  <a:srgbClr val="002D62"/>
                </a:solidFill>
                <a:latin typeface="Arial" charset="0"/>
              </a:rPr>
              <a:t>Completed Expense Reimbursement Deposit Transmittal form</a:t>
            </a:r>
          </a:p>
          <a:p>
            <a:endParaRPr lang="en-US" sz="1400" kern="1200">
              <a:solidFill>
                <a:srgbClr val="002D62"/>
              </a:solidFill>
              <a:latin typeface="Arial" charset="0"/>
            </a:endParaRPr>
          </a:p>
          <a:p>
            <a:endParaRPr lang="en-US" sz="1400" b="1" kern="1200">
              <a:solidFill>
                <a:srgbClr val="002D62"/>
              </a:solidFill>
              <a:latin typeface="Arial" charset="0"/>
            </a:endParaRPr>
          </a:p>
        </p:txBody>
      </p:sp>
      <p:pic>
        <p:nvPicPr>
          <p:cNvPr id="8" name="Content Placeholder 7">
            <a:extLst>
              <a:ext uri="{FF2B5EF4-FFF2-40B4-BE49-F238E27FC236}">
                <a16:creationId xmlns:a16="http://schemas.microsoft.com/office/drawing/2014/main" id="{E9D4F7FF-B24D-4169-A5D8-971AAE971CB1}"/>
              </a:ext>
            </a:extLst>
          </p:cNvPr>
          <p:cNvPicPr>
            <a:picLocks noGrp="1" noChangeAspect="1"/>
          </p:cNvPicPr>
          <p:nvPr>
            <p:ph sz="half" idx="2"/>
          </p:nvPr>
        </p:nvPicPr>
        <p:blipFill>
          <a:blip r:embed="rId3"/>
          <a:stretch>
            <a:fillRect/>
          </a:stretch>
        </p:blipFill>
        <p:spPr>
          <a:xfrm>
            <a:off x="4572001" y="1600200"/>
            <a:ext cx="4596192" cy="2895600"/>
          </a:xfrm>
          <a:noFill/>
        </p:spPr>
      </p:pic>
    </p:spTree>
    <p:extLst>
      <p:ext uri="{BB962C8B-B14F-4D97-AF65-F5344CB8AC3E}">
        <p14:creationId xmlns:p14="http://schemas.microsoft.com/office/powerpoint/2010/main" val="931439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7383984" y="5314890"/>
            <a:ext cx="1683816" cy="400110"/>
            <a:chOff x="2743200" y="1828800"/>
            <a:chExt cx="3657600" cy="990600"/>
          </a:xfrm>
        </p:grpSpPr>
        <p:pic>
          <p:nvPicPr>
            <p:cNvPr id="3" name="Picture 2" descr="N:\PICTURES, LOGOS, AUDIO AND SIGNATURES\NEW ADVANCEMENT LOGO\FIU_UnivAdvance_FIURe#6BB24 medium.JPG"/>
            <p:cNvPicPr/>
            <p:nvPr/>
          </p:nvPicPr>
          <p:blipFill>
            <a:blip r:embed="rId4" cstate="print"/>
            <a:srcRect/>
            <a:stretch>
              <a:fillRect/>
            </a:stretch>
          </p:blipFill>
          <p:spPr bwMode="auto">
            <a:xfrm>
              <a:off x="2743200" y="1828800"/>
              <a:ext cx="3657600" cy="990600"/>
            </a:xfrm>
            <a:prstGeom prst="rect">
              <a:avLst/>
            </a:prstGeom>
            <a:noFill/>
            <a:ln w="9525">
              <a:noFill/>
              <a:miter lim="800000"/>
              <a:headEnd/>
              <a:tailEnd/>
            </a:ln>
          </p:spPr>
        </p:pic>
        <p:sp>
          <p:nvSpPr>
            <p:cNvPr id="2" name="TextBox 1"/>
            <p:cNvSpPr txBox="1"/>
            <p:nvPr/>
          </p:nvSpPr>
          <p:spPr>
            <a:xfrm>
              <a:off x="4495799" y="2000634"/>
              <a:ext cx="1828800" cy="571498"/>
            </a:xfrm>
            <a:prstGeom prst="rect">
              <a:avLst/>
            </a:prstGeom>
            <a:solidFill>
              <a:schemeClr val="bg1"/>
            </a:solidFill>
          </p:spPr>
          <p:txBody>
            <a:bodyPr wrap="square" rtlCol="0">
              <a:spAutoFit/>
            </a:bodyPr>
            <a:lstStyle/>
            <a:p>
              <a:pPr algn="ctr"/>
              <a:r>
                <a:rPr lang="en-US" sz="900" b="1">
                  <a:solidFill>
                    <a:srgbClr val="C5960C"/>
                  </a:solidFill>
                </a:rPr>
                <a:t>Foundation</a:t>
              </a:r>
            </a:p>
          </p:txBody>
        </p:sp>
      </p:grpSp>
      <p:sp>
        <p:nvSpPr>
          <p:cNvPr id="10" name="Title 1"/>
          <p:cNvSpPr txBox="1">
            <a:spLocks/>
          </p:cNvSpPr>
          <p:nvPr/>
        </p:nvSpPr>
        <p:spPr bwMode="auto">
          <a:xfrm>
            <a:off x="168536" y="182027"/>
            <a:ext cx="89916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Arial" charset="0"/>
              </a:defRPr>
            </a:lvl2pPr>
            <a:lvl3pPr algn="ctr" rtl="0" eaLnBrk="0" fontAlgn="base" hangingPunct="0">
              <a:spcBef>
                <a:spcPct val="0"/>
              </a:spcBef>
              <a:spcAft>
                <a:spcPct val="0"/>
              </a:spcAft>
              <a:defRPr sz="4400">
                <a:solidFill>
                  <a:schemeClr val="bg1"/>
                </a:solidFill>
                <a:latin typeface="Arial" charset="0"/>
              </a:defRPr>
            </a:lvl3pPr>
            <a:lvl4pPr algn="ctr" rtl="0" eaLnBrk="0" fontAlgn="base" hangingPunct="0">
              <a:spcBef>
                <a:spcPct val="0"/>
              </a:spcBef>
              <a:spcAft>
                <a:spcPct val="0"/>
              </a:spcAft>
              <a:defRPr sz="4400">
                <a:solidFill>
                  <a:schemeClr val="bg1"/>
                </a:solidFill>
                <a:latin typeface="Arial" charset="0"/>
              </a:defRPr>
            </a:lvl4pPr>
            <a:lvl5pPr algn="ctr" rtl="0" eaLnBrk="0" fontAlgn="base" hangingPunct="0">
              <a:spcBef>
                <a:spcPct val="0"/>
              </a:spcBef>
              <a:spcAft>
                <a:spcPct val="0"/>
              </a:spcAft>
              <a:defRPr sz="4400">
                <a:solidFill>
                  <a:schemeClr val="bg1"/>
                </a:solidFill>
                <a:latin typeface="Arial" charset="0"/>
              </a:defRPr>
            </a:lvl5pPr>
            <a:lvl6pPr marL="457200" algn="ctr" rtl="0" fontAlgn="base">
              <a:spcBef>
                <a:spcPct val="0"/>
              </a:spcBef>
              <a:spcAft>
                <a:spcPct val="0"/>
              </a:spcAft>
              <a:defRPr sz="4400">
                <a:solidFill>
                  <a:schemeClr val="bg1"/>
                </a:solidFill>
                <a:latin typeface="Arial" charset="0"/>
              </a:defRPr>
            </a:lvl6pPr>
            <a:lvl7pPr marL="914400" algn="ctr" rtl="0" fontAlgn="base">
              <a:spcBef>
                <a:spcPct val="0"/>
              </a:spcBef>
              <a:spcAft>
                <a:spcPct val="0"/>
              </a:spcAft>
              <a:defRPr sz="4400">
                <a:solidFill>
                  <a:schemeClr val="bg1"/>
                </a:solidFill>
                <a:latin typeface="Arial" charset="0"/>
              </a:defRPr>
            </a:lvl7pPr>
            <a:lvl8pPr marL="1371600" algn="ctr" rtl="0" fontAlgn="base">
              <a:spcBef>
                <a:spcPct val="0"/>
              </a:spcBef>
              <a:spcAft>
                <a:spcPct val="0"/>
              </a:spcAft>
              <a:defRPr sz="4400">
                <a:solidFill>
                  <a:schemeClr val="bg1"/>
                </a:solidFill>
                <a:latin typeface="Arial" charset="0"/>
              </a:defRPr>
            </a:lvl8pPr>
            <a:lvl9pPr marL="1828800" algn="ctr" rtl="0" fontAlgn="base">
              <a:spcBef>
                <a:spcPct val="0"/>
              </a:spcBef>
              <a:spcAft>
                <a:spcPct val="0"/>
              </a:spcAft>
              <a:defRPr sz="4400">
                <a:solidFill>
                  <a:schemeClr val="bg1"/>
                </a:solidFill>
                <a:latin typeface="Arial" charset="0"/>
              </a:defRPr>
            </a:lvl9pPr>
          </a:lstStyle>
          <a:p>
            <a:r>
              <a:rPr lang="en-US"/>
              <a:t>Presentation Highlights</a:t>
            </a:r>
          </a:p>
        </p:txBody>
      </p:sp>
      <p:sp>
        <p:nvSpPr>
          <p:cNvPr id="7" name="TextBox 6"/>
          <p:cNvSpPr txBox="1"/>
          <p:nvPr/>
        </p:nvSpPr>
        <p:spPr>
          <a:xfrm>
            <a:off x="381000" y="1447800"/>
            <a:ext cx="7774732" cy="4739759"/>
          </a:xfrm>
          <a:prstGeom prst="rect">
            <a:avLst/>
          </a:prstGeom>
          <a:noFill/>
        </p:spPr>
        <p:txBody>
          <a:bodyPr wrap="square" rtlCol="0">
            <a:spAutoFit/>
          </a:bodyPr>
          <a:lstStyle/>
          <a:p>
            <a:pPr marL="285750" indent="-285750">
              <a:buFont typeface="Arial" panose="020B0604020202020204" pitchFamily="34" charset="0"/>
              <a:buChar char="•"/>
            </a:pPr>
            <a:endParaRPr lang="en-US" dirty="0">
              <a:solidFill>
                <a:srgbClr val="002D62"/>
              </a:solidFill>
            </a:endParaRPr>
          </a:p>
          <a:p>
            <a:pPr marL="285750" indent="-285750">
              <a:buFont typeface="Arial" panose="020B0604020202020204" pitchFamily="34" charset="0"/>
              <a:buChar char="•"/>
            </a:pPr>
            <a:r>
              <a:rPr lang="en-US" sz="2000" dirty="0">
                <a:solidFill>
                  <a:srgbClr val="002D62"/>
                </a:solidFill>
              </a:rPr>
              <a:t>Gift Acceptance</a:t>
            </a:r>
          </a:p>
          <a:p>
            <a:endParaRPr lang="en-US" sz="2000" dirty="0">
              <a:solidFill>
                <a:srgbClr val="002D62"/>
              </a:solidFill>
            </a:endParaRPr>
          </a:p>
          <a:p>
            <a:pPr marL="285750" indent="-285750">
              <a:buFont typeface="Arial" panose="020B0604020202020204" pitchFamily="34" charset="0"/>
              <a:buChar char="•"/>
            </a:pPr>
            <a:r>
              <a:rPr lang="en-US" sz="2000" dirty="0">
                <a:solidFill>
                  <a:srgbClr val="002D62"/>
                </a:solidFill>
              </a:rPr>
              <a:t>Supporting Documentation</a:t>
            </a:r>
          </a:p>
          <a:p>
            <a:pPr marL="285750" indent="-285750">
              <a:buFont typeface="Arial" panose="020B0604020202020204" pitchFamily="34" charset="0"/>
              <a:buChar char="•"/>
            </a:pPr>
            <a:endParaRPr lang="en-US" sz="2000" dirty="0">
              <a:solidFill>
                <a:srgbClr val="002D62"/>
              </a:solidFill>
            </a:endParaRPr>
          </a:p>
          <a:p>
            <a:pPr marL="285750" indent="-285750">
              <a:buFont typeface="Arial" panose="020B0604020202020204" pitchFamily="34" charset="0"/>
              <a:buChar char="•"/>
            </a:pPr>
            <a:r>
              <a:rPr lang="en-US" sz="2000" dirty="0">
                <a:solidFill>
                  <a:srgbClr val="002D62"/>
                </a:solidFill>
              </a:rPr>
              <a:t>Completing the Deposit Transmittal Form (Foundation)</a:t>
            </a:r>
          </a:p>
          <a:p>
            <a:pPr marL="742950" lvl="1" indent="-285750">
              <a:buFont typeface="Arial" panose="020B0604020202020204" pitchFamily="34" charset="0"/>
              <a:buChar char="•"/>
            </a:pPr>
            <a:r>
              <a:rPr lang="en-US" sz="2000" dirty="0">
                <a:solidFill>
                  <a:srgbClr val="002D62"/>
                </a:solidFill>
              </a:rPr>
              <a:t>Key Performance Indicators (KPI)</a:t>
            </a:r>
          </a:p>
          <a:p>
            <a:pPr marL="285750" indent="-285750">
              <a:buFont typeface="Arial" panose="020B0604020202020204" pitchFamily="34" charset="0"/>
              <a:buChar char="•"/>
            </a:pPr>
            <a:endParaRPr lang="en-US" sz="2000" dirty="0">
              <a:solidFill>
                <a:srgbClr val="002D62"/>
              </a:solidFill>
            </a:endParaRPr>
          </a:p>
          <a:p>
            <a:pPr marL="285750" indent="-285750">
              <a:buFont typeface="Arial" panose="020B0604020202020204" pitchFamily="34" charset="0"/>
              <a:buChar char="•"/>
            </a:pPr>
            <a:r>
              <a:rPr lang="en-US" sz="2000" dirty="0">
                <a:solidFill>
                  <a:srgbClr val="002D62"/>
                </a:solidFill>
              </a:rPr>
              <a:t>Completing the Pledge/Gift Agreement Transmittal (Advancement)</a:t>
            </a:r>
          </a:p>
          <a:p>
            <a:pPr marL="285750" indent="-285750">
              <a:buFont typeface="Arial" panose="020B0604020202020204" pitchFamily="34" charset="0"/>
              <a:buChar char="•"/>
            </a:pPr>
            <a:endParaRPr lang="en-US" sz="2000" dirty="0">
              <a:solidFill>
                <a:srgbClr val="002D62"/>
              </a:solidFill>
            </a:endParaRPr>
          </a:p>
          <a:p>
            <a:pPr marL="285750" indent="-285750">
              <a:buFont typeface="Arial" panose="020B0604020202020204" pitchFamily="34" charset="0"/>
              <a:buChar char="•"/>
            </a:pPr>
            <a:r>
              <a:rPr lang="en-US" sz="2000" dirty="0">
                <a:solidFill>
                  <a:srgbClr val="002D62"/>
                </a:solidFill>
              </a:rPr>
              <a:t>Foundation Advancement Initiative</a:t>
            </a:r>
          </a:p>
          <a:p>
            <a:pPr marL="285750" indent="-285750">
              <a:buFont typeface="Arial" panose="020B0604020202020204" pitchFamily="34" charset="0"/>
              <a:buChar char="•"/>
            </a:pPr>
            <a:endParaRPr lang="en-US" sz="2000" dirty="0">
              <a:solidFill>
                <a:srgbClr val="002D62"/>
              </a:solidFill>
            </a:endParaRPr>
          </a:p>
          <a:p>
            <a:pPr marL="285750" indent="-285750">
              <a:buFont typeface="Arial" panose="020B0604020202020204" pitchFamily="34" charset="0"/>
              <a:buChar char="•"/>
            </a:pPr>
            <a:r>
              <a:rPr lang="en-US" sz="2000" dirty="0">
                <a:solidFill>
                  <a:srgbClr val="002D62"/>
                </a:solidFill>
              </a:rPr>
              <a:t>Expense Reimbursement Deposit Transmittal Form</a:t>
            </a:r>
          </a:p>
          <a:p>
            <a:pPr marL="285750" indent="-285750">
              <a:buFont typeface="Arial" panose="020B0604020202020204" pitchFamily="34" charset="0"/>
              <a:buChar char="•"/>
            </a:pPr>
            <a:endParaRPr lang="en-US" sz="2400" dirty="0">
              <a:solidFill>
                <a:srgbClr val="002D62"/>
              </a:solidFill>
            </a:endParaRPr>
          </a:p>
        </p:txBody>
      </p:sp>
    </p:spTree>
    <p:custDataLst>
      <p:tags r:id="rId1"/>
    </p:custDataLst>
    <p:extLst>
      <p:ext uri="{BB962C8B-B14F-4D97-AF65-F5344CB8AC3E}">
        <p14:creationId xmlns:p14="http://schemas.microsoft.com/office/powerpoint/2010/main" val="2221820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7AD5F-DFE4-441B-AF64-9A331234421D}"/>
              </a:ext>
            </a:extLst>
          </p:cNvPr>
          <p:cNvSpPr>
            <a:spLocks noGrp="1"/>
          </p:cNvSpPr>
          <p:nvPr>
            <p:ph type="title"/>
          </p:nvPr>
        </p:nvSpPr>
        <p:spPr/>
        <p:txBody>
          <a:bodyPr/>
          <a:lstStyle/>
          <a:p>
            <a:br>
              <a:rPr lang="en-US" sz="1800" b="0" i="0" u="none" strike="noStrike" baseline="0">
                <a:solidFill>
                  <a:srgbClr val="000000"/>
                </a:solidFill>
                <a:latin typeface="Arial" panose="020B0604020202020204" pitchFamily="34" charset="0"/>
              </a:rPr>
            </a:br>
            <a:r>
              <a:rPr lang="en-US" sz="3200"/>
              <a:t>Completing</a:t>
            </a:r>
            <a:r>
              <a:rPr lang="en-US" sz="3200" b="0" i="0" u="none" strike="noStrike" baseline="0">
                <a:solidFill>
                  <a:srgbClr val="FFFFFF"/>
                </a:solidFill>
                <a:latin typeface="Arial" panose="020B0604020202020204" pitchFamily="34" charset="0"/>
              </a:rPr>
              <a:t> </a:t>
            </a:r>
            <a:r>
              <a:rPr lang="en-US" sz="3200"/>
              <a:t>the Pledge/Gift Agreement Transmittal</a:t>
            </a:r>
          </a:p>
        </p:txBody>
      </p:sp>
      <p:sp>
        <p:nvSpPr>
          <p:cNvPr id="3" name="Content Placeholder 2">
            <a:extLst>
              <a:ext uri="{FF2B5EF4-FFF2-40B4-BE49-F238E27FC236}">
                <a16:creationId xmlns:a16="http://schemas.microsoft.com/office/drawing/2014/main" id="{7633C568-0F1A-497A-8E4E-9916B74FFE4A}"/>
              </a:ext>
            </a:extLst>
          </p:cNvPr>
          <p:cNvSpPr>
            <a:spLocks noGrp="1"/>
          </p:cNvSpPr>
          <p:nvPr>
            <p:ph sz="half" idx="1"/>
          </p:nvPr>
        </p:nvSpPr>
        <p:spPr>
          <a:xfrm>
            <a:off x="457200" y="1600201"/>
            <a:ext cx="8153400" cy="4419600"/>
          </a:xfrm>
        </p:spPr>
        <p:txBody>
          <a:bodyPr/>
          <a:lstStyle/>
          <a:p>
            <a:pPr marL="457200" lvl="1" indent="0">
              <a:spcBef>
                <a:spcPct val="0"/>
              </a:spcBef>
              <a:buNone/>
            </a:pPr>
            <a:r>
              <a:rPr lang="en-US" sz="2800" b="1" kern="1200">
                <a:solidFill>
                  <a:srgbClr val="002D62"/>
                </a:solidFill>
                <a:latin typeface="Arial" charset="0"/>
                <a:ea typeface="+mn-ea"/>
                <a:cs typeface="+mn-cs"/>
              </a:rPr>
              <a:t>Remember…</a:t>
            </a:r>
          </a:p>
          <a:p>
            <a:pPr lvl="1">
              <a:spcBef>
                <a:spcPct val="0"/>
              </a:spcBef>
              <a:buFont typeface="Wingdings" panose="05000000000000000000" pitchFamily="2" charset="2"/>
              <a:buChar char="ü"/>
            </a:pPr>
            <a:r>
              <a:rPr lang="en-US" sz="2800" kern="1200">
                <a:solidFill>
                  <a:srgbClr val="002D62"/>
                </a:solidFill>
                <a:latin typeface="Arial" charset="0"/>
                <a:ea typeface="+mn-ea"/>
                <a:cs typeface="+mn-cs"/>
              </a:rPr>
              <a:t>Always attach the backup documentation with the donor signature</a:t>
            </a:r>
          </a:p>
          <a:p>
            <a:pPr lvl="1">
              <a:spcBef>
                <a:spcPct val="0"/>
              </a:spcBef>
              <a:buFont typeface="Wingdings" panose="05000000000000000000" pitchFamily="2" charset="2"/>
              <a:buChar char="ü"/>
            </a:pPr>
            <a:r>
              <a:rPr lang="en-US" sz="2800" kern="1200">
                <a:solidFill>
                  <a:srgbClr val="002D62"/>
                </a:solidFill>
                <a:latin typeface="Arial" charset="0"/>
                <a:ea typeface="+mn-ea"/>
                <a:cs typeface="+mn-cs"/>
              </a:rPr>
              <a:t>Make sure to include as much information as possible about solicitors, metrics, appeals, events, proposals and designation</a:t>
            </a:r>
          </a:p>
          <a:p>
            <a:endParaRPr lang="en-US"/>
          </a:p>
        </p:txBody>
      </p:sp>
    </p:spTree>
    <p:extLst>
      <p:ext uri="{BB962C8B-B14F-4D97-AF65-F5344CB8AC3E}">
        <p14:creationId xmlns:p14="http://schemas.microsoft.com/office/powerpoint/2010/main" val="1612148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7383984" y="5314890"/>
            <a:ext cx="1683816" cy="400110"/>
            <a:chOff x="2743200" y="1828800"/>
            <a:chExt cx="3657600" cy="990600"/>
          </a:xfrm>
        </p:grpSpPr>
        <p:pic>
          <p:nvPicPr>
            <p:cNvPr id="3" name="Picture 2" descr="N:\PICTURES, LOGOS, AUDIO AND SIGNATURES\NEW ADVANCEMENT LOGO\FIU_UnivAdvance_FIURe#6BB24 medium.JPG"/>
            <p:cNvPicPr/>
            <p:nvPr/>
          </p:nvPicPr>
          <p:blipFill>
            <a:blip r:embed="rId3" cstate="print"/>
            <a:srcRect/>
            <a:stretch>
              <a:fillRect/>
            </a:stretch>
          </p:blipFill>
          <p:spPr bwMode="auto">
            <a:xfrm>
              <a:off x="2743200" y="1828800"/>
              <a:ext cx="3657600" cy="990600"/>
            </a:xfrm>
            <a:prstGeom prst="rect">
              <a:avLst/>
            </a:prstGeom>
            <a:noFill/>
            <a:ln w="9525">
              <a:noFill/>
              <a:miter lim="800000"/>
              <a:headEnd/>
              <a:tailEnd/>
            </a:ln>
          </p:spPr>
        </p:pic>
        <p:sp>
          <p:nvSpPr>
            <p:cNvPr id="2" name="TextBox 1"/>
            <p:cNvSpPr txBox="1"/>
            <p:nvPr/>
          </p:nvSpPr>
          <p:spPr>
            <a:xfrm>
              <a:off x="4495799" y="2000634"/>
              <a:ext cx="1828800" cy="571498"/>
            </a:xfrm>
            <a:prstGeom prst="rect">
              <a:avLst/>
            </a:prstGeom>
            <a:solidFill>
              <a:schemeClr val="bg1"/>
            </a:solidFill>
          </p:spPr>
          <p:txBody>
            <a:bodyPr wrap="square" rtlCol="0">
              <a:spAutoFit/>
            </a:bodyPr>
            <a:lstStyle/>
            <a:p>
              <a:pPr algn="ctr"/>
              <a:r>
                <a:rPr lang="en-US" sz="900" b="1">
                  <a:solidFill>
                    <a:srgbClr val="C5960C"/>
                  </a:solidFill>
                </a:rPr>
                <a:t>Foundation</a:t>
              </a:r>
            </a:p>
          </p:txBody>
        </p:sp>
      </p:grpSp>
      <p:sp>
        <p:nvSpPr>
          <p:cNvPr id="10" name="Title 1"/>
          <p:cNvSpPr txBox="1">
            <a:spLocks/>
          </p:cNvSpPr>
          <p:nvPr/>
        </p:nvSpPr>
        <p:spPr bwMode="auto">
          <a:xfrm>
            <a:off x="2743200" y="1676400"/>
            <a:ext cx="4640784" cy="1828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Arial" charset="0"/>
              </a:defRPr>
            </a:lvl2pPr>
            <a:lvl3pPr algn="ctr" rtl="0" eaLnBrk="0" fontAlgn="base" hangingPunct="0">
              <a:spcBef>
                <a:spcPct val="0"/>
              </a:spcBef>
              <a:spcAft>
                <a:spcPct val="0"/>
              </a:spcAft>
              <a:defRPr sz="4400">
                <a:solidFill>
                  <a:schemeClr val="bg1"/>
                </a:solidFill>
                <a:latin typeface="Arial" charset="0"/>
              </a:defRPr>
            </a:lvl3pPr>
            <a:lvl4pPr algn="ctr" rtl="0" eaLnBrk="0" fontAlgn="base" hangingPunct="0">
              <a:spcBef>
                <a:spcPct val="0"/>
              </a:spcBef>
              <a:spcAft>
                <a:spcPct val="0"/>
              </a:spcAft>
              <a:defRPr sz="4400">
                <a:solidFill>
                  <a:schemeClr val="bg1"/>
                </a:solidFill>
                <a:latin typeface="Arial" charset="0"/>
              </a:defRPr>
            </a:lvl4pPr>
            <a:lvl5pPr algn="ctr" rtl="0" eaLnBrk="0" fontAlgn="base" hangingPunct="0">
              <a:spcBef>
                <a:spcPct val="0"/>
              </a:spcBef>
              <a:spcAft>
                <a:spcPct val="0"/>
              </a:spcAft>
              <a:defRPr sz="4400">
                <a:solidFill>
                  <a:schemeClr val="bg1"/>
                </a:solidFill>
                <a:latin typeface="Arial" charset="0"/>
              </a:defRPr>
            </a:lvl5pPr>
            <a:lvl6pPr marL="457200" algn="ctr" rtl="0" fontAlgn="base">
              <a:spcBef>
                <a:spcPct val="0"/>
              </a:spcBef>
              <a:spcAft>
                <a:spcPct val="0"/>
              </a:spcAft>
              <a:defRPr sz="4400">
                <a:solidFill>
                  <a:schemeClr val="bg1"/>
                </a:solidFill>
                <a:latin typeface="Arial" charset="0"/>
              </a:defRPr>
            </a:lvl6pPr>
            <a:lvl7pPr marL="914400" algn="ctr" rtl="0" fontAlgn="base">
              <a:spcBef>
                <a:spcPct val="0"/>
              </a:spcBef>
              <a:spcAft>
                <a:spcPct val="0"/>
              </a:spcAft>
              <a:defRPr sz="4400">
                <a:solidFill>
                  <a:schemeClr val="bg1"/>
                </a:solidFill>
                <a:latin typeface="Arial" charset="0"/>
              </a:defRPr>
            </a:lvl7pPr>
            <a:lvl8pPr marL="1371600" algn="ctr" rtl="0" fontAlgn="base">
              <a:spcBef>
                <a:spcPct val="0"/>
              </a:spcBef>
              <a:spcAft>
                <a:spcPct val="0"/>
              </a:spcAft>
              <a:defRPr sz="4400">
                <a:solidFill>
                  <a:schemeClr val="bg1"/>
                </a:solidFill>
                <a:latin typeface="Arial" charset="0"/>
              </a:defRPr>
            </a:lvl8pPr>
            <a:lvl9pPr marL="1828800" algn="ctr" rtl="0" fontAlgn="base">
              <a:spcBef>
                <a:spcPct val="0"/>
              </a:spcBef>
              <a:spcAft>
                <a:spcPct val="0"/>
              </a:spcAft>
              <a:defRPr sz="4400">
                <a:solidFill>
                  <a:schemeClr val="bg1"/>
                </a:solidFill>
                <a:latin typeface="Arial" charset="0"/>
              </a:defRPr>
            </a:lvl9pPr>
          </a:lstStyle>
          <a:p>
            <a:pPr algn="just"/>
            <a:r>
              <a:rPr lang="en-US" sz="3600" kern="0">
                <a:solidFill>
                  <a:srgbClr val="C5960C"/>
                </a:solidFill>
                <a:cs typeface="Times New Roman" panose="02020603050405020304" pitchFamily="18" charset="0"/>
              </a:rPr>
              <a:t>Any Questions?</a:t>
            </a:r>
          </a:p>
          <a:p>
            <a:pPr algn="just"/>
            <a:endParaRPr lang="en-US" sz="3600" kern="0">
              <a:solidFill>
                <a:srgbClr val="C5960C"/>
              </a:solidFill>
              <a:cs typeface="Times New Roman" panose="02020603050405020304" pitchFamily="18" charset="0"/>
            </a:endParaRPr>
          </a:p>
          <a:p>
            <a:pPr algn="just"/>
            <a:endParaRPr lang="en-US" sz="3600" kern="0">
              <a:solidFill>
                <a:srgbClr val="C5960C"/>
              </a:solidFill>
              <a:cs typeface="Times New Roman" panose="02020603050405020304" pitchFamily="18" charset="0"/>
            </a:endParaRPr>
          </a:p>
          <a:p>
            <a:pPr algn="just"/>
            <a:endParaRPr lang="en-US" sz="3600" kern="0">
              <a:solidFill>
                <a:srgbClr val="C5960C"/>
              </a:solidFill>
              <a:cs typeface="Times New Roman" panose="02020603050405020304" pitchFamily="18" charset="0"/>
            </a:endParaRPr>
          </a:p>
        </p:txBody>
      </p:sp>
      <p:pic>
        <p:nvPicPr>
          <p:cNvPr id="8" name="Picture 4" descr="C:\Users\iblanco\AppData\Local\Microsoft\Windows\Temporary Internet Files\Content.IE5\DXSH3REU\question-mark[1].jpg"/>
          <p:cNvPicPr>
            <a:picLocks noChangeAspect="1" noChangeArrowheads="1"/>
          </p:cNvPicPr>
          <p:nvPr/>
        </p:nvPicPr>
        <p:blipFill rotWithShape="1">
          <a:blip r:embed="rId4">
            <a:extLst>
              <a:ext uri="{28A0092B-C50C-407E-A947-70E740481C1C}">
                <a14:useLocalDpi xmlns:a14="http://schemas.microsoft.com/office/drawing/2010/main" val="0"/>
              </a:ext>
            </a:extLst>
          </a:blip>
          <a:srcRect t="11062" b="4407"/>
          <a:stretch/>
        </p:blipFill>
        <p:spPr bwMode="auto">
          <a:xfrm>
            <a:off x="3276600" y="2362200"/>
            <a:ext cx="1702193" cy="1918507"/>
          </a:xfrm>
          <a:prstGeom prst="rect">
            <a:avLst/>
          </a:prstGeom>
          <a:noFill/>
          <a:extLst>
            <a:ext uri="{909E8E84-426E-40DD-AFC4-6F175D3DCCD1}">
              <a14:hiddenFill xmlns:a14="http://schemas.microsoft.com/office/drawing/2010/main">
                <a:solidFill>
                  <a:srgbClr val="FFFFFF"/>
                </a:solidFill>
              </a14:hiddenFill>
            </a:ext>
          </a:extLst>
        </p:spPr>
      </p:pic>
      <p:sp>
        <p:nvSpPr>
          <p:cNvPr id="9" name="Title 1"/>
          <p:cNvSpPr txBox="1">
            <a:spLocks/>
          </p:cNvSpPr>
          <p:nvPr/>
        </p:nvSpPr>
        <p:spPr bwMode="auto">
          <a:xfrm>
            <a:off x="2971800" y="4700727"/>
            <a:ext cx="4640784" cy="1828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Arial" charset="0"/>
              </a:defRPr>
            </a:lvl2pPr>
            <a:lvl3pPr algn="ctr" rtl="0" eaLnBrk="0" fontAlgn="base" hangingPunct="0">
              <a:spcBef>
                <a:spcPct val="0"/>
              </a:spcBef>
              <a:spcAft>
                <a:spcPct val="0"/>
              </a:spcAft>
              <a:defRPr sz="4400">
                <a:solidFill>
                  <a:schemeClr val="bg1"/>
                </a:solidFill>
                <a:latin typeface="Arial" charset="0"/>
              </a:defRPr>
            </a:lvl3pPr>
            <a:lvl4pPr algn="ctr" rtl="0" eaLnBrk="0" fontAlgn="base" hangingPunct="0">
              <a:spcBef>
                <a:spcPct val="0"/>
              </a:spcBef>
              <a:spcAft>
                <a:spcPct val="0"/>
              </a:spcAft>
              <a:defRPr sz="4400">
                <a:solidFill>
                  <a:schemeClr val="bg1"/>
                </a:solidFill>
                <a:latin typeface="Arial" charset="0"/>
              </a:defRPr>
            </a:lvl4pPr>
            <a:lvl5pPr algn="ctr" rtl="0" eaLnBrk="0" fontAlgn="base" hangingPunct="0">
              <a:spcBef>
                <a:spcPct val="0"/>
              </a:spcBef>
              <a:spcAft>
                <a:spcPct val="0"/>
              </a:spcAft>
              <a:defRPr sz="4400">
                <a:solidFill>
                  <a:schemeClr val="bg1"/>
                </a:solidFill>
                <a:latin typeface="Arial" charset="0"/>
              </a:defRPr>
            </a:lvl5pPr>
            <a:lvl6pPr marL="457200" algn="ctr" rtl="0" fontAlgn="base">
              <a:spcBef>
                <a:spcPct val="0"/>
              </a:spcBef>
              <a:spcAft>
                <a:spcPct val="0"/>
              </a:spcAft>
              <a:defRPr sz="4400">
                <a:solidFill>
                  <a:schemeClr val="bg1"/>
                </a:solidFill>
                <a:latin typeface="Arial" charset="0"/>
              </a:defRPr>
            </a:lvl6pPr>
            <a:lvl7pPr marL="914400" algn="ctr" rtl="0" fontAlgn="base">
              <a:spcBef>
                <a:spcPct val="0"/>
              </a:spcBef>
              <a:spcAft>
                <a:spcPct val="0"/>
              </a:spcAft>
              <a:defRPr sz="4400">
                <a:solidFill>
                  <a:schemeClr val="bg1"/>
                </a:solidFill>
                <a:latin typeface="Arial" charset="0"/>
              </a:defRPr>
            </a:lvl7pPr>
            <a:lvl8pPr marL="1371600" algn="ctr" rtl="0" fontAlgn="base">
              <a:spcBef>
                <a:spcPct val="0"/>
              </a:spcBef>
              <a:spcAft>
                <a:spcPct val="0"/>
              </a:spcAft>
              <a:defRPr sz="4400">
                <a:solidFill>
                  <a:schemeClr val="bg1"/>
                </a:solidFill>
                <a:latin typeface="Arial" charset="0"/>
              </a:defRPr>
            </a:lvl8pPr>
            <a:lvl9pPr marL="1828800" algn="ctr" rtl="0" fontAlgn="base">
              <a:spcBef>
                <a:spcPct val="0"/>
              </a:spcBef>
              <a:spcAft>
                <a:spcPct val="0"/>
              </a:spcAft>
              <a:defRPr sz="4400">
                <a:solidFill>
                  <a:schemeClr val="bg1"/>
                </a:solidFill>
                <a:latin typeface="Arial" charset="0"/>
              </a:defRPr>
            </a:lvl9pPr>
          </a:lstStyle>
          <a:p>
            <a:pPr algn="just"/>
            <a:r>
              <a:rPr lang="en-US" sz="3600" kern="0">
                <a:solidFill>
                  <a:srgbClr val="C5960C"/>
                </a:solidFill>
                <a:cs typeface="Times New Roman" panose="02020603050405020304" pitchFamily="18" charset="0"/>
              </a:rPr>
              <a:t>Thank You!</a:t>
            </a:r>
          </a:p>
          <a:p>
            <a:pPr algn="just"/>
            <a:endParaRPr lang="en-US" sz="3600" kern="0">
              <a:solidFill>
                <a:srgbClr val="C5960C"/>
              </a:solidFill>
              <a:cs typeface="Times New Roman" panose="02020603050405020304" pitchFamily="18" charset="0"/>
            </a:endParaRPr>
          </a:p>
          <a:p>
            <a:pPr algn="just"/>
            <a:endParaRPr lang="en-US" sz="3600" kern="0">
              <a:solidFill>
                <a:srgbClr val="C5960C"/>
              </a:solidFill>
              <a:cs typeface="Times New Roman" panose="02020603050405020304" pitchFamily="18" charset="0"/>
            </a:endParaRPr>
          </a:p>
          <a:p>
            <a:pPr algn="just"/>
            <a:endParaRPr lang="en-US" sz="3600" kern="0">
              <a:solidFill>
                <a:srgbClr val="C5960C"/>
              </a:solidFill>
              <a:cs typeface="Times New Roman" panose="02020603050405020304" pitchFamily="18" charset="0"/>
            </a:endParaRPr>
          </a:p>
        </p:txBody>
      </p:sp>
    </p:spTree>
    <p:extLst>
      <p:ext uri="{BB962C8B-B14F-4D97-AF65-F5344CB8AC3E}">
        <p14:creationId xmlns:p14="http://schemas.microsoft.com/office/powerpoint/2010/main" val="9371615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76200"/>
            <a:ext cx="8229600" cy="1143000"/>
          </a:xfrm>
        </p:spPr>
        <p:txBody>
          <a:bodyPr/>
          <a:lstStyle/>
          <a:p>
            <a:r>
              <a:rPr lang="en-US"/>
              <a:t>Contact Us:</a:t>
            </a:r>
          </a:p>
        </p:txBody>
      </p:sp>
      <p:sp>
        <p:nvSpPr>
          <p:cNvPr id="9" name="Rectangle 8"/>
          <p:cNvSpPr>
            <a:spLocks noChangeArrowheads="1"/>
          </p:cNvSpPr>
          <p:nvPr/>
        </p:nvSpPr>
        <p:spPr bwMode="auto">
          <a:xfrm>
            <a:off x="363054" y="1600200"/>
            <a:ext cx="400685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Clr>
                <a:srgbClr val="9BBB59"/>
              </a:buClr>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Clr>
                <a:srgbClr val="8064A2"/>
              </a:buClr>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Clr>
                <a:srgbClr val="4BACC6"/>
              </a:buClr>
              <a:buFont typeface="Arial" panose="020B0604020202020204" pitchFamily="34" charset="0"/>
              <a:buChar char="•"/>
              <a:defRPr sz="1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Clr>
                <a:srgbClr val="4BACC6"/>
              </a:buClr>
              <a:buFont typeface="Arial" panose="020B0604020202020204" pitchFamily="34" charset="0"/>
              <a:buChar char="•"/>
              <a:defRPr sz="1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Clr>
                <a:srgbClr val="4BACC6"/>
              </a:buClr>
              <a:buFont typeface="Arial" panose="020B0604020202020204" pitchFamily="34" charset="0"/>
              <a:buChar char="•"/>
              <a:defRPr sz="1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Clr>
                <a:srgbClr val="4BACC6"/>
              </a:buClr>
              <a:buFont typeface="Arial" panose="020B0604020202020204" pitchFamily="34" charset="0"/>
              <a:buChar char="•"/>
              <a:defRPr sz="1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Clr>
                <a:srgbClr val="4BACC6"/>
              </a:buClr>
              <a:buFont typeface="Arial" panose="020B0604020202020204" pitchFamily="34" charset="0"/>
              <a:buChar char="•"/>
              <a:defRPr sz="14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ClrTx/>
              <a:buFontTx/>
              <a:buNone/>
            </a:pPr>
            <a:r>
              <a:rPr lang="en-US" altLang="en-US" sz="1600" b="1">
                <a:solidFill>
                  <a:srgbClr val="002060"/>
                </a:solidFill>
                <a:latin typeface="Arial" panose="020B0604020202020204" pitchFamily="34" charset="0"/>
                <a:cs typeface="Arial" panose="020B0604020202020204" pitchFamily="34" charset="0"/>
              </a:rPr>
              <a:t>Yelena Diaz</a:t>
            </a:r>
            <a:br>
              <a:rPr lang="en-US" altLang="en-US" sz="1600">
                <a:solidFill>
                  <a:srgbClr val="002060"/>
                </a:solidFill>
                <a:latin typeface="Arial" panose="020B0604020202020204" pitchFamily="34" charset="0"/>
                <a:cs typeface="Arial" panose="020B0604020202020204" pitchFamily="34" charset="0"/>
              </a:rPr>
            </a:br>
            <a:r>
              <a:rPr lang="en-US" altLang="en-US" sz="1600">
                <a:solidFill>
                  <a:srgbClr val="002060"/>
                </a:solidFill>
                <a:latin typeface="Arial" panose="020B0604020202020204" pitchFamily="34" charset="0"/>
                <a:cs typeface="Arial" panose="020B0604020202020204" pitchFamily="34" charset="0"/>
              </a:rPr>
              <a:t>Professional Accountant II</a:t>
            </a:r>
          </a:p>
          <a:p>
            <a:pPr eaLnBrk="1" hangingPunct="1">
              <a:spcBef>
                <a:spcPct val="0"/>
              </a:spcBef>
              <a:buClrTx/>
              <a:buFontTx/>
              <a:buNone/>
            </a:pPr>
            <a:r>
              <a:rPr lang="en-US" altLang="en-US" sz="1600">
                <a:solidFill>
                  <a:srgbClr val="002060"/>
                </a:solidFill>
                <a:latin typeface="Arial" panose="020B0604020202020204" pitchFamily="34" charset="0"/>
                <a:cs typeface="Arial" panose="020B0604020202020204" pitchFamily="34" charset="0"/>
              </a:rPr>
              <a:t>FIU Foundation, Inc.</a:t>
            </a:r>
            <a:br>
              <a:rPr lang="en-US" altLang="en-US" sz="1600">
                <a:solidFill>
                  <a:srgbClr val="002060"/>
                </a:solidFill>
                <a:latin typeface="Arial" panose="020B0604020202020204" pitchFamily="34" charset="0"/>
                <a:cs typeface="Arial" panose="020B0604020202020204" pitchFamily="34" charset="0"/>
              </a:rPr>
            </a:br>
            <a:r>
              <a:rPr lang="en-US" altLang="en-US" sz="1600">
                <a:solidFill>
                  <a:srgbClr val="002060"/>
                </a:solidFill>
                <a:latin typeface="Arial" panose="020B0604020202020204" pitchFamily="34" charset="0"/>
                <a:cs typeface="Arial" panose="020B0604020202020204" pitchFamily="34" charset="0"/>
              </a:rPr>
              <a:t>Phone: 305-348-4762</a:t>
            </a:r>
            <a:br>
              <a:rPr lang="en-US" altLang="en-US" sz="1600">
                <a:solidFill>
                  <a:srgbClr val="002060"/>
                </a:solidFill>
                <a:latin typeface="Arial" panose="020B0604020202020204" pitchFamily="34" charset="0"/>
                <a:cs typeface="Arial" panose="020B0604020202020204" pitchFamily="34" charset="0"/>
              </a:rPr>
            </a:br>
            <a:r>
              <a:rPr lang="en-US" altLang="en-US" sz="1600">
                <a:solidFill>
                  <a:srgbClr val="002060"/>
                </a:solidFill>
                <a:latin typeface="Arial" panose="020B0604020202020204" pitchFamily="34" charset="0"/>
                <a:cs typeface="Arial" panose="020B0604020202020204" pitchFamily="34" charset="0"/>
              </a:rPr>
              <a:t>Fax: 305-348-3824</a:t>
            </a:r>
            <a:br>
              <a:rPr lang="en-US" altLang="en-US" sz="1600">
                <a:solidFill>
                  <a:srgbClr val="002060"/>
                </a:solidFill>
                <a:latin typeface="Arial" panose="020B0604020202020204" pitchFamily="34" charset="0"/>
                <a:cs typeface="Arial" panose="020B0604020202020204" pitchFamily="34" charset="0"/>
              </a:rPr>
            </a:br>
            <a:r>
              <a:rPr lang="en-US" altLang="en-US" sz="1600">
                <a:solidFill>
                  <a:srgbClr val="002060"/>
                </a:solidFill>
                <a:latin typeface="Arial" panose="020B0604020202020204" pitchFamily="34" charset="0"/>
                <a:cs typeface="Arial" panose="020B0604020202020204" pitchFamily="34" charset="0"/>
              </a:rPr>
              <a:t>Email: yelediaz@fiu.edu</a:t>
            </a:r>
          </a:p>
        </p:txBody>
      </p:sp>
      <p:sp>
        <p:nvSpPr>
          <p:cNvPr id="10" name="Rectangle 9"/>
          <p:cNvSpPr>
            <a:spLocks noChangeArrowheads="1"/>
          </p:cNvSpPr>
          <p:nvPr/>
        </p:nvSpPr>
        <p:spPr bwMode="auto">
          <a:xfrm>
            <a:off x="3074504" y="1603664"/>
            <a:ext cx="25908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Clr>
                <a:srgbClr val="9BBB59"/>
              </a:buClr>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Clr>
                <a:srgbClr val="8064A2"/>
              </a:buClr>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Clr>
                <a:srgbClr val="4BACC6"/>
              </a:buClr>
              <a:buFont typeface="Arial" panose="020B0604020202020204" pitchFamily="34" charset="0"/>
              <a:buChar char="•"/>
              <a:defRPr sz="1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Clr>
                <a:srgbClr val="4BACC6"/>
              </a:buClr>
              <a:buFont typeface="Arial" panose="020B0604020202020204" pitchFamily="34" charset="0"/>
              <a:buChar char="•"/>
              <a:defRPr sz="1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Clr>
                <a:srgbClr val="4BACC6"/>
              </a:buClr>
              <a:buFont typeface="Arial" panose="020B0604020202020204" pitchFamily="34" charset="0"/>
              <a:buChar char="•"/>
              <a:defRPr sz="1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Clr>
                <a:srgbClr val="4BACC6"/>
              </a:buClr>
              <a:buFont typeface="Arial" panose="020B0604020202020204" pitchFamily="34" charset="0"/>
              <a:buChar char="•"/>
              <a:defRPr sz="1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Clr>
                <a:srgbClr val="4BACC6"/>
              </a:buClr>
              <a:buFont typeface="Arial" panose="020B0604020202020204" pitchFamily="34" charset="0"/>
              <a:buChar char="•"/>
              <a:defRPr sz="14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ClrTx/>
              <a:buFontTx/>
              <a:buNone/>
            </a:pPr>
            <a:r>
              <a:rPr lang="en-US" altLang="en-US" sz="1600" b="1">
                <a:solidFill>
                  <a:srgbClr val="002060"/>
                </a:solidFill>
                <a:latin typeface="Arial" panose="020B0604020202020204" pitchFamily="34" charset="0"/>
                <a:cs typeface="Arial" panose="020B0604020202020204" pitchFamily="34" charset="0"/>
              </a:rPr>
              <a:t>Margarita Zabalo</a:t>
            </a:r>
            <a:br>
              <a:rPr lang="en-US" altLang="en-US" sz="1600">
                <a:solidFill>
                  <a:srgbClr val="002060"/>
                </a:solidFill>
                <a:latin typeface="Arial" panose="020B0604020202020204" pitchFamily="34" charset="0"/>
                <a:cs typeface="Arial" panose="020B0604020202020204" pitchFamily="34" charset="0"/>
              </a:rPr>
            </a:br>
            <a:r>
              <a:rPr lang="en-US" altLang="en-US" sz="1600">
                <a:solidFill>
                  <a:srgbClr val="002060"/>
                </a:solidFill>
                <a:latin typeface="Arial" panose="020B0604020202020204" pitchFamily="34" charset="0"/>
                <a:cs typeface="Arial" panose="020B0604020202020204" pitchFamily="34" charset="0"/>
              </a:rPr>
              <a:t>Accounting Specialist </a:t>
            </a:r>
          </a:p>
          <a:p>
            <a:pPr eaLnBrk="1" hangingPunct="1">
              <a:spcBef>
                <a:spcPct val="0"/>
              </a:spcBef>
              <a:buClrTx/>
              <a:buFontTx/>
              <a:buNone/>
            </a:pPr>
            <a:r>
              <a:rPr lang="en-US" altLang="en-US" sz="1600">
                <a:solidFill>
                  <a:srgbClr val="002060"/>
                </a:solidFill>
                <a:latin typeface="Arial" panose="020B0604020202020204" pitchFamily="34" charset="0"/>
                <a:cs typeface="Arial" panose="020B0604020202020204" pitchFamily="34" charset="0"/>
              </a:rPr>
              <a:t>FIU Foundation, Inc.</a:t>
            </a:r>
            <a:br>
              <a:rPr lang="en-US" altLang="en-US" sz="1600">
                <a:solidFill>
                  <a:srgbClr val="002060"/>
                </a:solidFill>
                <a:latin typeface="Arial" panose="020B0604020202020204" pitchFamily="34" charset="0"/>
                <a:cs typeface="Arial" panose="020B0604020202020204" pitchFamily="34" charset="0"/>
              </a:rPr>
            </a:br>
            <a:r>
              <a:rPr lang="en-US" altLang="en-US" sz="1600">
                <a:solidFill>
                  <a:srgbClr val="002060"/>
                </a:solidFill>
                <a:latin typeface="Arial" panose="020B0604020202020204" pitchFamily="34" charset="0"/>
                <a:cs typeface="Arial" panose="020B0604020202020204" pitchFamily="34" charset="0"/>
              </a:rPr>
              <a:t>Phone: 305-348-3795</a:t>
            </a:r>
            <a:br>
              <a:rPr lang="en-US" altLang="en-US" sz="1600">
                <a:solidFill>
                  <a:srgbClr val="002060"/>
                </a:solidFill>
                <a:latin typeface="Arial" panose="020B0604020202020204" pitchFamily="34" charset="0"/>
                <a:cs typeface="Arial" panose="020B0604020202020204" pitchFamily="34" charset="0"/>
              </a:rPr>
            </a:br>
            <a:r>
              <a:rPr lang="en-US" altLang="en-US" sz="1600">
                <a:solidFill>
                  <a:srgbClr val="002060"/>
                </a:solidFill>
                <a:latin typeface="Arial" panose="020B0604020202020204" pitchFamily="34" charset="0"/>
                <a:cs typeface="Arial" panose="020B0604020202020204" pitchFamily="34" charset="0"/>
              </a:rPr>
              <a:t>Fax: 305-348-3824</a:t>
            </a:r>
            <a:br>
              <a:rPr lang="en-US" altLang="en-US" sz="1600">
                <a:solidFill>
                  <a:srgbClr val="002060"/>
                </a:solidFill>
                <a:latin typeface="Arial" panose="020B0604020202020204" pitchFamily="34" charset="0"/>
                <a:cs typeface="Arial" panose="020B0604020202020204" pitchFamily="34" charset="0"/>
              </a:rPr>
            </a:br>
            <a:r>
              <a:rPr lang="en-US" altLang="en-US" sz="1600">
                <a:solidFill>
                  <a:srgbClr val="002060"/>
                </a:solidFill>
                <a:latin typeface="Arial" panose="020B0604020202020204" pitchFamily="34" charset="0"/>
                <a:cs typeface="Arial" panose="020B0604020202020204" pitchFamily="34" charset="0"/>
              </a:rPr>
              <a:t>Email: zabalom@fiu.edu</a:t>
            </a:r>
          </a:p>
        </p:txBody>
      </p:sp>
      <p:sp>
        <p:nvSpPr>
          <p:cNvPr id="11" name="Rectangle 10"/>
          <p:cNvSpPr>
            <a:spLocks noChangeArrowheads="1"/>
          </p:cNvSpPr>
          <p:nvPr/>
        </p:nvSpPr>
        <p:spPr bwMode="auto">
          <a:xfrm>
            <a:off x="363054" y="3429000"/>
            <a:ext cx="8600882"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accent1"/>
              </a:buClr>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Clr>
                <a:schemeClr val="accent2"/>
              </a:buClr>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Clr>
                <a:srgbClr val="9BBB59"/>
              </a:buClr>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Clr>
                <a:srgbClr val="8064A2"/>
              </a:buClr>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Clr>
                <a:srgbClr val="4BACC6"/>
              </a:buClr>
              <a:buFont typeface="Arial" panose="020B0604020202020204" pitchFamily="34" charset="0"/>
              <a:buChar char="•"/>
              <a:defRPr sz="1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Clr>
                <a:srgbClr val="4BACC6"/>
              </a:buClr>
              <a:buFont typeface="Arial" panose="020B0604020202020204" pitchFamily="34" charset="0"/>
              <a:buChar char="•"/>
              <a:defRPr sz="1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Clr>
                <a:srgbClr val="4BACC6"/>
              </a:buClr>
              <a:buFont typeface="Arial" panose="020B0604020202020204" pitchFamily="34" charset="0"/>
              <a:buChar char="•"/>
              <a:defRPr sz="1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Clr>
                <a:srgbClr val="4BACC6"/>
              </a:buClr>
              <a:buFont typeface="Arial" panose="020B0604020202020204" pitchFamily="34" charset="0"/>
              <a:buChar char="•"/>
              <a:defRPr sz="1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Clr>
                <a:srgbClr val="4BACC6"/>
              </a:buClr>
              <a:buFont typeface="Arial" panose="020B0604020202020204" pitchFamily="34" charset="0"/>
              <a:buChar char="•"/>
              <a:defRPr sz="14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ClrTx/>
              <a:buFontTx/>
              <a:buNone/>
            </a:pPr>
            <a:r>
              <a:rPr lang="en-US" altLang="en-US" sz="1600" b="1">
                <a:solidFill>
                  <a:srgbClr val="C5960C"/>
                </a:solidFill>
                <a:latin typeface="+mj-lt"/>
                <a:ea typeface="+mj-ea"/>
                <a:cs typeface="Times New Roman" panose="02020603050405020304" pitchFamily="18" charset="0"/>
              </a:rPr>
              <a:t>For Questions regarding Raiser’s Edge and other Donor inquiries </a:t>
            </a:r>
          </a:p>
          <a:p>
            <a:pPr eaLnBrk="1" hangingPunct="1">
              <a:spcBef>
                <a:spcPct val="0"/>
              </a:spcBef>
              <a:buClrTx/>
              <a:buFontTx/>
              <a:buNone/>
            </a:pPr>
            <a:r>
              <a:rPr lang="en-US" altLang="en-US" sz="1600" b="1">
                <a:solidFill>
                  <a:srgbClr val="C5960C"/>
                </a:solidFill>
                <a:latin typeface="+mj-lt"/>
                <a:ea typeface="+mj-ea"/>
                <a:cs typeface="Times New Roman" panose="02020603050405020304" pitchFamily="18" charset="0"/>
              </a:rPr>
              <a:t>Please Contact:</a:t>
            </a:r>
          </a:p>
          <a:p>
            <a:pPr eaLnBrk="1" hangingPunct="1">
              <a:spcBef>
                <a:spcPct val="0"/>
              </a:spcBef>
              <a:buClrTx/>
              <a:buFontTx/>
              <a:buNone/>
            </a:pPr>
            <a:r>
              <a:rPr lang="en-US" altLang="en-US" sz="1600" b="1">
                <a:solidFill>
                  <a:srgbClr val="002060"/>
                </a:solidFill>
                <a:latin typeface="Arial" panose="020B0604020202020204" pitchFamily="34" charset="0"/>
                <a:cs typeface="Arial" panose="020B0604020202020204" pitchFamily="34" charset="0"/>
              </a:rPr>
              <a:t>Yolanda “Yoly” Rodriguez			Olema Leon Gonzalez</a:t>
            </a:r>
            <a:br>
              <a:rPr lang="en-US" altLang="en-US" sz="1600">
                <a:solidFill>
                  <a:srgbClr val="002060"/>
                </a:solidFill>
                <a:latin typeface="Arial" panose="020B0604020202020204" pitchFamily="34" charset="0"/>
                <a:cs typeface="Arial" panose="020B0604020202020204" pitchFamily="34" charset="0"/>
              </a:rPr>
            </a:br>
            <a:r>
              <a:rPr lang="en-US" altLang="en-US" sz="1600">
                <a:solidFill>
                  <a:srgbClr val="002060"/>
                </a:solidFill>
                <a:latin typeface="Arial" panose="020B0604020202020204" pitchFamily="34" charset="0"/>
                <a:cs typeface="Arial" panose="020B0604020202020204" pitchFamily="34" charset="0"/>
              </a:rPr>
              <a:t>Director Gift Services			Gift services Manager	</a:t>
            </a:r>
          </a:p>
          <a:p>
            <a:pPr eaLnBrk="1" hangingPunct="1">
              <a:spcBef>
                <a:spcPct val="0"/>
              </a:spcBef>
              <a:buClrTx/>
              <a:buFontTx/>
              <a:buNone/>
            </a:pPr>
            <a:r>
              <a:rPr lang="en-US" altLang="en-US" sz="1600">
                <a:solidFill>
                  <a:srgbClr val="002060"/>
                </a:solidFill>
                <a:latin typeface="Arial" panose="020B0604020202020204" pitchFamily="34" charset="0"/>
                <a:cs typeface="Arial" panose="020B0604020202020204" pitchFamily="34" charset="0"/>
              </a:rPr>
              <a:t>Data Management and Gift Services		Data Management and Gift Services</a:t>
            </a:r>
          </a:p>
          <a:p>
            <a:pPr eaLnBrk="1" hangingPunct="1">
              <a:spcBef>
                <a:spcPct val="0"/>
              </a:spcBef>
              <a:buClrTx/>
              <a:buFontTx/>
              <a:buNone/>
            </a:pPr>
            <a:r>
              <a:rPr lang="en-US" altLang="en-US" sz="1600">
                <a:solidFill>
                  <a:srgbClr val="002060"/>
                </a:solidFill>
                <a:latin typeface="Arial" panose="020B0604020202020204" pitchFamily="34" charset="0"/>
                <a:cs typeface="Arial" panose="020B0604020202020204" pitchFamily="34" charset="0"/>
              </a:rPr>
              <a:t>Phone: 305-348-3623			Phone: 305-348-8318</a:t>
            </a:r>
            <a:br>
              <a:rPr lang="en-US" altLang="en-US" sz="1600">
                <a:solidFill>
                  <a:srgbClr val="002060"/>
                </a:solidFill>
                <a:latin typeface="Arial" panose="020B0604020202020204" pitchFamily="34" charset="0"/>
                <a:cs typeface="Arial" panose="020B0604020202020204" pitchFamily="34" charset="0"/>
              </a:rPr>
            </a:br>
            <a:r>
              <a:rPr lang="en-US" altLang="en-US" sz="1600">
                <a:solidFill>
                  <a:srgbClr val="002060"/>
                </a:solidFill>
                <a:latin typeface="Arial" panose="020B0604020202020204" pitchFamily="34" charset="0"/>
                <a:cs typeface="Arial" panose="020B0604020202020204" pitchFamily="34" charset="0"/>
              </a:rPr>
              <a:t>Fax: 305-348-3337				Fax: 305-348-3337</a:t>
            </a:r>
            <a:br>
              <a:rPr lang="en-US" altLang="en-US" sz="1600">
                <a:solidFill>
                  <a:srgbClr val="002060"/>
                </a:solidFill>
                <a:latin typeface="Arial" panose="020B0604020202020204" pitchFamily="34" charset="0"/>
                <a:cs typeface="Arial" panose="020B0604020202020204" pitchFamily="34" charset="0"/>
              </a:rPr>
            </a:br>
            <a:r>
              <a:rPr lang="en-US" altLang="en-US" sz="1600">
                <a:solidFill>
                  <a:srgbClr val="002060"/>
                </a:solidFill>
                <a:latin typeface="Arial" panose="020B0604020202020204" pitchFamily="34" charset="0"/>
                <a:cs typeface="Arial" panose="020B0604020202020204" pitchFamily="34" charset="0"/>
              </a:rPr>
              <a:t>Email: </a:t>
            </a:r>
            <a:r>
              <a:rPr lang="en-US" altLang="en-US" sz="1600">
                <a:solidFill>
                  <a:srgbClr val="002060"/>
                </a:solidFill>
                <a:latin typeface="Arial" panose="020B0604020202020204" pitchFamily="34" charset="0"/>
                <a:cs typeface="Arial" panose="020B0604020202020204" pitchFamily="34" charset="0"/>
                <a:hlinkClick r:id="rId2"/>
              </a:rPr>
              <a:t>yrodrigu@fiu.edu</a:t>
            </a:r>
            <a:r>
              <a:rPr lang="en-US" altLang="en-US" sz="1600">
                <a:solidFill>
                  <a:srgbClr val="002060"/>
                </a:solidFill>
                <a:latin typeface="Arial" panose="020B0604020202020204" pitchFamily="34" charset="0"/>
                <a:cs typeface="Arial" panose="020B0604020202020204" pitchFamily="34" charset="0"/>
              </a:rPr>
              <a:t>			Email: oleongon@fiu.edu</a:t>
            </a:r>
          </a:p>
        </p:txBody>
      </p:sp>
      <p:grpSp>
        <p:nvGrpSpPr>
          <p:cNvPr id="12" name="Group 11"/>
          <p:cNvGrpSpPr/>
          <p:nvPr/>
        </p:nvGrpSpPr>
        <p:grpSpPr>
          <a:xfrm>
            <a:off x="7315200" y="5291048"/>
            <a:ext cx="1683816" cy="400110"/>
            <a:chOff x="2743200" y="1828800"/>
            <a:chExt cx="3657600" cy="990600"/>
          </a:xfrm>
        </p:grpSpPr>
        <p:pic>
          <p:nvPicPr>
            <p:cNvPr id="13" name="Picture 12" descr="N:\PICTURES, LOGOS, AUDIO AND SIGNATURES\NEW ADVANCEMENT LOGO\FIU_UnivAdvance_FIURe#6BB24 medium.JPG"/>
            <p:cNvPicPr/>
            <p:nvPr/>
          </p:nvPicPr>
          <p:blipFill>
            <a:blip r:embed="rId3" cstate="print"/>
            <a:srcRect/>
            <a:stretch>
              <a:fillRect/>
            </a:stretch>
          </p:blipFill>
          <p:spPr bwMode="auto">
            <a:xfrm>
              <a:off x="2743200" y="1828800"/>
              <a:ext cx="3657600" cy="990600"/>
            </a:xfrm>
            <a:prstGeom prst="rect">
              <a:avLst/>
            </a:prstGeom>
            <a:noFill/>
            <a:ln w="9525">
              <a:noFill/>
              <a:miter lim="800000"/>
              <a:headEnd/>
              <a:tailEnd/>
            </a:ln>
          </p:spPr>
        </p:pic>
        <p:sp>
          <p:nvSpPr>
            <p:cNvPr id="14" name="TextBox 13"/>
            <p:cNvSpPr txBox="1"/>
            <p:nvPr/>
          </p:nvSpPr>
          <p:spPr>
            <a:xfrm>
              <a:off x="4495799" y="2000634"/>
              <a:ext cx="1828800" cy="571498"/>
            </a:xfrm>
            <a:prstGeom prst="rect">
              <a:avLst/>
            </a:prstGeom>
            <a:solidFill>
              <a:schemeClr val="bg1"/>
            </a:solidFill>
          </p:spPr>
          <p:txBody>
            <a:bodyPr wrap="square" rtlCol="0">
              <a:spAutoFit/>
            </a:bodyPr>
            <a:lstStyle/>
            <a:p>
              <a:pPr algn="ctr"/>
              <a:r>
                <a:rPr lang="en-US" sz="900" b="1">
                  <a:solidFill>
                    <a:srgbClr val="C5960C"/>
                  </a:solidFill>
                </a:rPr>
                <a:t>Foundation</a:t>
              </a:r>
            </a:p>
          </p:txBody>
        </p:sp>
      </p:grpSp>
      <p:pic>
        <p:nvPicPr>
          <p:cNvPr id="15" name="Picture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989154" y="1828800"/>
            <a:ext cx="2132874" cy="799828"/>
          </a:xfrm>
          <a:prstGeom prst="rect">
            <a:avLst/>
          </a:prstGeom>
        </p:spPr>
      </p:pic>
    </p:spTree>
    <p:extLst>
      <p:ext uri="{BB962C8B-B14F-4D97-AF65-F5344CB8AC3E}">
        <p14:creationId xmlns:p14="http://schemas.microsoft.com/office/powerpoint/2010/main" val="2028866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t>Life Cycle of a Deposit</a:t>
            </a:r>
          </a:p>
        </p:txBody>
      </p:sp>
      <p:grpSp>
        <p:nvGrpSpPr>
          <p:cNvPr id="5" name="Group 4"/>
          <p:cNvGrpSpPr/>
          <p:nvPr/>
        </p:nvGrpSpPr>
        <p:grpSpPr>
          <a:xfrm>
            <a:off x="7266220" y="5238138"/>
            <a:ext cx="1683816" cy="400110"/>
            <a:chOff x="2743200" y="1828800"/>
            <a:chExt cx="3657600" cy="990600"/>
          </a:xfrm>
        </p:grpSpPr>
        <p:pic>
          <p:nvPicPr>
            <p:cNvPr id="6" name="Picture 5" descr="N:\PICTURES, LOGOS, AUDIO AND SIGNATURES\NEW ADVANCEMENT LOGO\FIU_UnivAdvance_FIURe#6BB24 medium.JPG"/>
            <p:cNvPicPr/>
            <p:nvPr/>
          </p:nvPicPr>
          <p:blipFill>
            <a:blip r:embed="rId3" cstate="print"/>
            <a:srcRect/>
            <a:stretch>
              <a:fillRect/>
            </a:stretch>
          </p:blipFill>
          <p:spPr bwMode="auto">
            <a:xfrm>
              <a:off x="2743200" y="1828800"/>
              <a:ext cx="3657600" cy="990600"/>
            </a:xfrm>
            <a:prstGeom prst="rect">
              <a:avLst/>
            </a:prstGeom>
            <a:noFill/>
            <a:ln w="9525">
              <a:noFill/>
              <a:miter lim="800000"/>
              <a:headEnd/>
              <a:tailEnd/>
            </a:ln>
          </p:spPr>
        </p:pic>
        <p:sp>
          <p:nvSpPr>
            <p:cNvPr id="8" name="TextBox 7"/>
            <p:cNvSpPr txBox="1"/>
            <p:nvPr/>
          </p:nvSpPr>
          <p:spPr>
            <a:xfrm>
              <a:off x="4495799" y="2000634"/>
              <a:ext cx="1828800" cy="571498"/>
            </a:xfrm>
            <a:prstGeom prst="rect">
              <a:avLst/>
            </a:prstGeom>
            <a:solidFill>
              <a:schemeClr val="bg1"/>
            </a:solidFill>
          </p:spPr>
          <p:txBody>
            <a:bodyPr wrap="square" rtlCol="0">
              <a:spAutoFit/>
            </a:bodyPr>
            <a:lstStyle/>
            <a:p>
              <a:pPr algn="ctr"/>
              <a:r>
                <a:rPr lang="en-US" sz="900" b="1">
                  <a:solidFill>
                    <a:srgbClr val="C5960C"/>
                  </a:solidFill>
                </a:rPr>
                <a:t>Foundation</a:t>
              </a:r>
            </a:p>
          </p:txBody>
        </p:sp>
      </p:grpSp>
      <p:graphicFrame>
        <p:nvGraphicFramePr>
          <p:cNvPr id="10" name="Content Placeholder 9"/>
          <p:cNvGraphicFramePr>
            <a:graphicFrameLocks noGrp="1"/>
          </p:cNvGraphicFramePr>
          <p:nvPr>
            <p:ph idx="1"/>
            <p:extLst>
              <p:ext uri="{D42A27DB-BD31-4B8C-83A1-F6EECF244321}">
                <p14:modId xmlns:p14="http://schemas.microsoft.com/office/powerpoint/2010/main" val="1046280534"/>
              </p:ext>
            </p:extLst>
          </p:nvPr>
        </p:nvGraphicFramePr>
        <p:xfrm>
          <a:off x="457200" y="1600200"/>
          <a:ext cx="7615848" cy="393817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371371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7383984" y="5314890"/>
            <a:ext cx="1683816" cy="400110"/>
            <a:chOff x="2743200" y="1828800"/>
            <a:chExt cx="3657600" cy="990600"/>
          </a:xfrm>
        </p:grpSpPr>
        <p:pic>
          <p:nvPicPr>
            <p:cNvPr id="3" name="Picture 2" descr="N:\PICTURES, LOGOS, AUDIO AND SIGNATURES\NEW ADVANCEMENT LOGO\FIU_UnivAdvance_FIURe#6BB24 medium.JPG"/>
            <p:cNvPicPr/>
            <p:nvPr/>
          </p:nvPicPr>
          <p:blipFill>
            <a:blip r:embed="rId3" cstate="print"/>
            <a:srcRect/>
            <a:stretch>
              <a:fillRect/>
            </a:stretch>
          </p:blipFill>
          <p:spPr bwMode="auto">
            <a:xfrm>
              <a:off x="2743200" y="1828800"/>
              <a:ext cx="3657600" cy="990600"/>
            </a:xfrm>
            <a:prstGeom prst="rect">
              <a:avLst/>
            </a:prstGeom>
            <a:noFill/>
            <a:ln w="9525">
              <a:noFill/>
              <a:miter lim="800000"/>
              <a:headEnd/>
              <a:tailEnd/>
            </a:ln>
          </p:spPr>
        </p:pic>
        <p:sp>
          <p:nvSpPr>
            <p:cNvPr id="2" name="TextBox 1"/>
            <p:cNvSpPr txBox="1"/>
            <p:nvPr/>
          </p:nvSpPr>
          <p:spPr>
            <a:xfrm>
              <a:off x="4495799" y="2000634"/>
              <a:ext cx="1828800" cy="571498"/>
            </a:xfrm>
            <a:prstGeom prst="rect">
              <a:avLst/>
            </a:prstGeom>
            <a:solidFill>
              <a:schemeClr val="bg1"/>
            </a:solidFill>
          </p:spPr>
          <p:txBody>
            <a:bodyPr wrap="square" rtlCol="0">
              <a:spAutoFit/>
            </a:bodyPr>
            <a:lstStyle/>
            <a:p>
              <a:pPr algn="ctr"/>
              <a:r>
                <a:rPr lang="en-US" sz="900" b="1">
                  <a:solidFill>
                    <a:srgbClr val="C5960C"/>
                  </a:solidFill>
                </a:rPr>
                <a:t>Foundation</a:t>
              </a:r>
            </a:p>
          </p:txBody>
        </p:sp>
      </p:grpSp>
      <p:sp>
        <p:nvSpPr>
          <p:cNvPr id="13" name="Title 1"/>
          <p:cNvSpPr txBox="1">
            <a:spLocks/>
          </p:cNvSpPr>
          <p:nvPr/>
        </p:nvSpPr>
        <p:spPr bwMode="auto">
          <a:xfrm>
            <a:off x="483198" y="762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Arial" charset="0"/>
              </a:defRPr>
            </a:lvl2pPr>
            <a:lvl3pPr algn="ctr" rtl="0" eaLnBrk="0" fontAlgn="base" hangingPunct="0">
              <a:spcBef>
                <a:spcPct val="0"/>
              </a:spcBef>
              <a:spcAft>
                <a:spcPct val="0"/>
              </a:spcAft>
              <a:defRPr sz="4400">
                <a:solidFill>
                  <a:schemeClr val="bg1"/>
                </a:solidFill>
                <a:latin typeface="Arial" charset="0"/>
              </a:defRPr>
            </a:lvl3pPr>
            <a:lvl4pPr algn="ctr" rtl="0" eaLnBrk="0" fontAlgn="base" hangingPunct="0">
              <a:spcBef>
                <a:spcPct val="0"/>
              </a:spcBef>
              <a:spcAft>
                <a:spcPct val="0"/>
              </a:spcAft>
              <a:defRPr sz="4400">
                <a:solidFill>
                  <a:schemeClr val="bg1"/>
                </a:solidFill>
                <a:latin typeface="Arial" charset="0"/>
              </a:defRPr>
            </a:lvl4pPr>
            <a:lvl5pPr algn="ctr" rtl="0" eaLnBrk="0" fontAlgn="base" hangingPunct="0">
              <a:spcBef>
                <a:spcPct val="0"/>
              </a:spcBef>
              <a:spcAft>
                <a:spcPct val="0"/>
              </a:spcAft>
              <a:defRPr sz="4400">
                <a:solidFill>
                  <a:schemeClr val="bg1"/>
                </a:solidFill>
                <a:latin typeface="Arial" charset="0"/>
              </a:defRPr>
            </a:lvl5pPr>
            <a:lvl6pPr marL="457200" algn="ctr" rtl="0" fontAlgn="base">
              <a:spcBef>
                <a:spcPct val="0"/>
              </a:spcBef>
              <a:spcAft>
                <a:spcPct val="0"/>
              </a:spcAft>
              <a:defRPr sz="4400">
                <a:solidFill>
                  <a:schemeClr val="bg1"/>
                </a:solidFill>
                <a:latin typeface="Arial" charset="0"/>
              </a:defRPr>
            </a:lvl6pPr>
            <a:lvl7pPr marL="914400" algn="ctr" rtl="0" fontAlgn="base">
              <a:spcBef>
                <a:spcPct val="0"/>
              </a:spcBef>
              <a:spcAft>
                <a:spcPct val="0"/>
              </a:spcAft>
              <a:defRPr sz="4400">
                <a:solidFill>
                  <a:schemeClr val="bg1"/>
                </a:solidFill>
                <a:latin typeface="Arial" charset="0"/>
              </a:defRPr>
            </a:lvl7pPr>
            <a:lvl8pPr marL="1371600" algn="ctr" rtl="0" fontAlgn="base">
              <a:spcBef>
                <a:spcPct val="0"/>
              </a:spcBef>
              <a:spcAft>
                <a:spcPct val="0"/>
              </a:spcAft>
              <a:defRPr sz="4400">
                <a:solidFill>
                  <a:schemeClr val="bg1"/>
                </a:solidFill>
                <a:latin typeface="Arial" charset="0"/>
              </a:defRPr>
            </a:lvl8pPr>
            <a:lvl9pPr marL="1828800" algn="ctr" rtl="0" fontAlgn="base">
              <a:spcBef>
                <a:spcPct val="0"/>
              </a:spcBef>
              <a:spcAft>
                <a:spcPct val="0"/>
              </a:spcAft>
              <a:defRPr sz="4400">
                <a:solidFill>
                  <a:schemeClr val="bg1"/>
                </a:solidFill>
                <a:latin typeface="Arial" charset="0"/>
              </a:defRPr>
            </a:lvl9pPr>
          </a:lstStyle>
          <a:p>
            <a:r>
              <a:rPr lang="en-US" sz="3200" kern="0"/>
              <a:t>Gift Acceptance</a:t>
            </a:r>
          </a:p>
        </p:txBody>
      </p:sp>
      <p:sp>
        <p:nvSpPr>
          <p:cNvPr id="6" name="Rectangle 5"/>
          <p:cNvSpPr/>
          <p:nvPr/>
        </p:nvSpPr>
        <p:spPr>
          <a:xfrm>
            <a:off x="463320" y="1676400"/>
            <a:ext cx="8147280" cy="3693319"/>
          </a:xfrm>
          <a:prstGeom prst="rect">
            <a:avLst/>
          </a:prstGeom>
        </p:spPr>
        <p:txBody>
          <a:bodyPr wrap="square">
            <a:spAutoFit/>
          </a:bodyPr>
          <a:lstStyle/>
          <a:p>
            <a:pPr marL="285750" lvl="0" indent="-285750">
              <a:buFont typeface="Arial" panose="020B0604020202020204" pitchFamily="34" charset="0"/>
              <a:buChar char="•"/>
            </a:pPr>
            <a:r>
              <a:rPr lang="en-US">
                <a:solidFill>
                  <a:srgbClr val="002D62"/>
                </a:solidFill>
              </a:rPr>
              <a:t>FIU Foundation, Inc. is a 501(c)(3) tax exempt organization</a:t>
            </a:r>
          </a:p>
          <a:p>
            <a:pPr marL="285750" lvl="0" indent="-285750">
              <a:buFont typeface="Arial" panose="020B0604020202020204" pitchFamily="34" charset="0"/>
              <a:buChar char="•"/>
            </a:pPr>
            <a:endParaRPr lang="en-US">
              <a:solidFill>
                <a:srgbClr val="002D62"/>
              </a:solidFill>
            </a:endParaRPr>
          </a:p>
          <a:p>
            <a:pPr marL="285750" lvl="0" indent="-285750">
              <a:buFont typeface="Arial" panose="020B0604020202020204" pitchFamily="34" charset="0"/>
              <a:buChar char="•"/>
            </a:pPr>
            <a:r>
              <a:rPr lang="en-US">
                <a:solidFill>
                  <a:srgbClr val="002D62"/>
                </a:solidFill>
              </a:rPr>
              <a:t>Exists to encourage, solicit, receive and administer gifts for scientific, educational and charitable purposes for the advancement of FIU and its mission</a:t>
            </a:r>
          </a:p>
          <a:p>
            <a:pPr lvl="0"/>
            <a:endParaRPr lang="en-US">
              <a:solidFill>
                <a:srgbClr val="002D62"/>
              </a:solidFill>
            </a:endParaRPr>
          </a:p>
          <a:p>
            <a:pPr marL="285750" lvl="0" indent="-285750">
              <a:buFont typeface="Arial" panose="020B0604020202020204" pitchFamily="34" charset="0"/>
              <a:buChar char="•"/>
            </a:pPr>
            <a:r>
              <a:rPr lang="en-US">
                <a:solidFill>
                  <a:srgbClr val="002D62"/>
                </a:solidFill>
              </a:rPr>
              <a:t>What is a charitable contribution?</a:t>
            </a:r>
          </a:p>
          <a:p>
            <a:pPr marL="742950" lvl="1" indent="-285750">
              <a:buFont typeface="Wingdings" panose="05000000000000000000" pitchFamily="2" charset="2"/>
              <a:buChar char="ü"/>
            </a:pPr>
            <a:r>
              <a:rPr lang="en-US">
                <a:solidFill>
                  <a:srgbClr val="002D62"/>
                </a:solidFill>
              </a:rPr>
              <a:t>A donation or gift to, or for the use of, a qualified organization</a:t>
            </a:r>
          </a:p>
          <a:p>
            <a:pPr marL="742950" lvl="1" indent="-285750">
              <a:buFont typeface="Wingdings" panose="05000000000000000000" pitchFamily="2" charset="2"/>
              <a:buChar char="ü"/>
            </a:pPr>
            <a:r>
              <a:rPr lang="en-US">
                <a:solidFill>
                  <a:srgbClr val="002D62"/>
                </a:solidFill>
              </a:rPr>
              <a:t>Voluntary and is made without getting, or expecting to get, anything of equal value</a:t>
            </a:r>
          </a:p>
          <a:p>
            <a:pPr marL="742950" lvl="1" indent="-285750">
              <a:buFont typeface="Wingdings" panose="05000000000000000000" pitchFamily="2" charset="2"/>
              <a:buChar char="ü"/>
            </a:pPr>
            <a:endParaRPr lang="en-US">
              <a:solidFill>
                <a:srgbClr val="002D62"/>
              </a:solidFill>
            </a:endParaRPr>
          </a:p>
          <a:p>
            <a:pPr marL="285750" indent="-285750">
              <a:buFont typeface="Arial" panose="020B0604020202020204" pitchFamily="34" charset="0"/>
              <a:buChar char="•"/>
            </a:pPr>
            <a:r>
              <a:rPr lang="en-US">
                <a:solidFill>
                  <a:srgbClr val="002D62"/>
                </a:solidFill>
              </a:rPr>
              <a:t>A donor may NOT retain any explicit or implicit control over the use of a gift after acceptance by the organization</a:t>
            </a:r>
          </a:p>
        </p:txBody>
      </p:sp>
    </p:spTree>
    <p:extLst>
      <p:ext uri="{BB962C8B-B14F-4D97-AF65-F5344CB8AC3E}">
        <p14:creationId xmlns:p14="http://schemas.microsoft.com/office/powerpoint/2010/main" val="2613260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7383984" y="5314890"/>
            <a:ext cx="1683816" cy="400110"/>
            <a:chOff x="2743200" y="1828800"/>
            <a:chExt cx="3657600" cy="990600"/>
          </a:xfrm>
        </p:grpSpPr>
        <p:pic>
          <p:nvPicPr>
            <p:cNvPr id="3" name="Picture 2" descr="N:\PICTURES, LOGOS, AUDIO AND SIGNATURES\NEW ADVANCEMENT LOGO\FIU_UnivAdvance_FIURe#6BB24 medium.JPG"/>
            <p:cNvPicPr/>
            <p:nvPr/>
          </p:nvPicPr>
          <p:blipFill>
            <a:blip r:embed="rId3" cstate="print"/>
            <a:srcRect/>
            <a:stretch>
              <a:fillRect/>
            </a:stretch>
          </p:blipFill>
          <p:spPr bwMode="auto">
            <a:xfrm>
              <a:off x="2743200" y="1828800"/>
              <a:ext cx="3657600" cy="990600"/>
            </a:xfrm>
            <a:prstGeom prst="rect">
              <a:avLst/>
            </a:prstGeom>
            <a:noFill/>
            <a:ln w="9525">
              <a:noFill/>
              <a:miter lim="800000"/>
              <a:headEnd/>
              <a:tailEnd/>
            </a:ln>
          </p:spPr>
        </p:pic>
        <p:sp>
          <p:nvSpPr>
            <p:cNvPr id="2" name="TextBox 1"/>
            <p:cNvSpPr txBox="1"/>
            <p:nvPr/>
          </p:nvSpPr>
          <p:spPr>
            <a:xfrm>
              <a:off x="4495799" y="2000634"/>
              <a:ext cx="1828800" cy="571498"/>
            </a:xfrm>
            <a:prstGeom prst="rect">
              <a:avLst/>
            </a:prstGeom>
            <a:solidFill>
              <a:schemeClr val="bg1"/>
            </a:solidFill>
          </p:spPr>
          <p:txBody>
            <a:bodyPr wrap="square" rtlCol="0">
              <a:spAutoFit/>
            </a:bodyPr>
            <a:lstStyle/>
            <a:p>
              <a:pPr algn="ctr"/>
              <a:r>
                <a:rPr lang="en-US" sz="900" b="1">
                  <a:solidFill>
                    <a:srgbClr val="C5960C"/>
                  </a:solidFill>
                </a:rPr>
                <a:t>Foundation</a:t>
              </a:r>
            </a:p>
          </p:txBody>
        </p:sp>
      </p:grpSp>
      <p:sp>
        <p:nvSpPr>
          <p:cNvPr id="13" name="Title 1"/>
          <p:cNvSpPr txBox="1">
            <a:spLocks/>
          </p:cNvSpPr>
          <p:nvPr/>
        </p:nvSpPr>
        <p:spPr bwMode="auto">
          <a:xfrm>
            <a:off x="483198" y="762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Arial" charset="0"/>
              </a:defRPr>
            </a:lvl2pPr>
            <a:lvl3pPr algn="ctr" rtl="0" eaLnBrk="0" fontAlgn="base" hangingPunct="0">
              <a:spcBef>
                <a:spcPct val="0"/>
              </a:spcBef>
              <a:spcAft>
                <a:spcPct val="0"/>
              </a:spcAft>
              <a:defRPr sz="4400">
                <a:solidFill>
                  <a:schemeClr val="bg1"/>
                </a:solidFill>
                <a:latin typeface="Arial" charset="0"/>
              </a:defRPr>
            </a:lvl3pPr>
            <a:lvl4pPr algn="ctr" rtl="0" eaLnBrk="0" fontAlgn="base" hangingPunct="0">
              <a:spcBef>
                <a:spcPct val="0"/>
              </a:spcBef>
              <a:spcAft>
                <a:spcPct val="0"/>
              </a:spcAft>
              <a:defRPr sz="4400">
                <a:solidFill>
                  <a:schemeClr val="bg1"/>
                </a:solidFill>
                <a:latin typeface="Arial" charset="0"/>
              </a:defRPr>
            </a:lvl4pPr>
            <a:lvl5pPr algn="ctr" rtl="0" eaLnBrk="0" fontAlgn="base" hangingPunct="0">
              <a:spcBef>
                <a:spcPct val="0"/>
              </a:spcBef>
              <a:spcAft>
                <a:spcPct val="0"/>
              </a:spcAft>
              <a:defRPr sz="4400">
                <a:solidFill>
                  <a:schemeClr val="bg1"/>
                </a:solidFill>
                <a:latin typeface="Arial" charset="0"/>
              </a:defRPr>
            </a:lvl5pPr>
            <a:lvl6pPr marL="457200" algn="ctr" rtl="0" fontAlgn="base">
              <a:spcBef>
                <a:spcPct val="0"/>
              </a:spcBef>
              <a:spcAft>
                <a:spcPct val="0"/>
              </a:spcAft>
              <a:defRPr sz="4400">
                <a:solidFill>
                  <a:schemeClr val="bg1"/>
                </a:solidFill>
                <a:latin typeface="Arial" charset="0"/>
              </a:defRPr>
            </a:lvl6pPr>
            <a:lvl7pPr marL="914400" algn="ctr" rtl="0" fontAlgn="base">
              <a:spcBef>
                <a:spcPct val="0"/>
              </a:spcBef>
              <a:spcAft>
                <a:spcPct val="0"/>
              </a:spcAft>
              <a:defRPr sz="4400">
                <a:solidFill>
                  <a:schemeClr val="bg1"/>
                </a:solidFill>
                <a:latin typeface="Arial" charset="0"/>
              </a:defRPr>
            </a:lvl7pPr>
            <a:lvl8pPr marL="1371600" algn="ctr" rtl="0" fontAlgn="base">
              <a:spcBef>
                <a:spcPct val="0"/>
              </a:spcBef>
              <a:spcAft>
                <a:spcPct val="0"/>
              </a:spcAft>
              <a:defRPr sz="4400">
                <a:solidFill>
                  <a:schemeClr val="bg1"/>
                </a:solidFill>
                <a:latin typeface="Arial" charset="0"/>
              </a:defRPr>
            </a:lvl8pPr>
            <a:lvl9pPr marL="1828800" algn="ctr" rtl="0" fontAlgn="base">
              <a:spcBef>
                <a:spcPct val="0"/>
              </a:spcBef>
              <a:spcAft>
                <a:spcPct val="0"/>
              </a:spcAft>
              <a:defRPr sz="4400">
                <a:solidFill>
                  <a:schemeClr val="bg1"/>
                </a:solidFill>
                <a:latin typeface="Arial" charset="0"/>
              </a:defRPr>
            </a:lvl9pPr>
          </a:lstStyle>
          <a:p>
            <a:r>
              <a:rPr lang="en-US" sz="3200" kern="0"/>
              <a:t>Is this a gift?</a:t>
            </a:r>
          </a:p>
        </p:txBody>
      </p:sp>
      <p:sp>
        <p:nvSpPr>
          <p:cNvPr id="6" name="Rectangle 5"/>
          <p:cNvSpPr/>
          <p:nvPr/>
        </p:nvSpPr>
        <p:spPr>
          <a:xfrm>
            <a:off x="381000" y="1563941"/>
            <a:ext cx="8147280" cy="2554545"/>
          </a:xfrm>
          <a:prstGeom prst="rect">
            <a:avLst/>
          </a:prstGeom>
        </p:spPr>
        <p:txBody>
          <a:bodyPr wrap="square">
            <a:spAutoFit/>
          </a:bodyPr>
          <a:lstStyle/>
          <a:p>
            <a:pPr marL="285750" lvl="0" indent="-285750">
              <a:buFont typeface="Arial" panose="020B0604020202020204" pitchFamily="34" charset="0"/>
              <a:buChar char="•"/>
            </a:pPr>
            <a:r>
              <a:rPr lang="en-US" sz="1600">
                <a:solidFill>
                  <a:srgbClr val="002D62"/>
                </a:solidFill>
              </a:rPr>
              <a:t>Sponsorships where donor only receives name/logo recognition are considered a gift</a:t>
            </a:r>
          </a:p>
          <a:p>
            <a:pPr lvl="0"/>
            <a:endParaRPr lang="en-US" sz="1600">
              <a:solidFill>
                <a:srgbClr val="002D62"/>
              </a:solidFill>
            </a:endParaRPr>
          </a:p>
          <a:p>
            <a:pPr marL="285750" lvl="0" indent="-285750">
              <a:buFont typeface="Arial" panose="020B0604020202020204" pitchFamily="34" charset="0"/>
              <a:buChar char="•"/>
            </a:pPr>
            <a:r>
              <a:rPr lang="en-US" sz="1600">
                <a:solidFill>
                  <a:srgbClr val="002D62"/>
                </a:solidFill>
              </a:rPr>
              <a:t>Donation where the donor only receives token items valued at $10.70 or less are considered a gift</a:t>
            </a:r>
          </a:p>
          <a:p>
            <a:pPr lvl="0"/>
            <a:endParaRPr lang="en-US" sz="1600">
              <a:solidFill>
                <a:srgbClr val="002D62"/>
              </a:solidFill>
            </a:endParaRPr>
          </a:p>
          <a:p>
            <a:pPr marL="285750" lvl="0" indent="-285750">
              <a:buFont typeface="Arial" panose="020B0604020202020204" pitchFamily="34" charset="0"/>
              <a:buChar char="•"/>
            </a:pPr>
            <a:r>
              <a:rPr lang="en-US" sz="1600">
                <a:solidFill>
                  <a:srgbClr val="002D62"/>
                </a:solidFill>
              </a:rPr>
              <a:t>Donation where the donor only receives “insubstantial benefits” are considered a gift</a:t>
            </a:r>
          </a:p>
          <a:p>
            <a:pPr marL="742950" lvl="1" indent="-285750">
              <a:buFont typeface="Wingdings" panose="05000000000000000000" pitchFamily="2" charset="2"/>
              <a:buChar char="ü"/>
            </a:pPr>
            <a:r>
              <a:rPr lang="en-US" sz="1600">
                <a:solidFill>
                  <a:srgbClr val="002D62"/>
                </a:solidFill>
              </a:rPr>
              <a:t>Insubstantial is defined as a benefit of 2% or less of the gift amount and is capped at $107 (for 2017)</a:t>
            </a:r>
          </a:p>
          <a:p>
            <a:pPr lvl="1"/>
            <a:endParaRPr lang="en-US" sz="1600">
              <a:solidFill>
                <a:srgbClr val="002D62"/>
              </a:solidFill>
            </a:endParaRPr>
          </a:p>
          <a:p>
            <a:pPr marL="285750" lvl="0" indent="-285750">
              <a:buFont typeface="Arial" panose="020B0604020202020204" pitchFamily="34" charset="0"/>
              <a:buChar char="•"/>
            </a:pPr>
            <a:r>
              <a:rPr lang="en-US" sz="1600">
                <a:solidFill>
                  <a:srgbClr val="002D62"/>
                </a:solidFill>
              </a:rPr>
              <a:t>Philanthropic grants requiring acceptance by a 501 (c)(3)</a:t>
            </a:r>
          </a:p>
        </p:txBody>
      </p:sp>
    </p:spTree>
    <p:extLst>
      <p:ext uri="{BB962C8B-B14F-4D97-AF65-F5344CB8AC3E}">
        <p14:creationId xmlns:p14="http://schemas.microsoft.com/office/powerpoint/2010/main" val="136133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7383984" y="5314890"/>
            <a:ext cx="1683816" cy="400110"/>
            <a:chOff x="2743200" y="1828800"/>
            <a:chExt cx="3657600" cy="990600"/>
          </a:xfrm>
        </p:grpSpPr>
        <p:pic>
          <p:nvPicPr>
            <p:cNvPr id="3" name="Picture 2" descr="N:\PICTURES, LOGOS, AUDIO AND SIGNATURES\NEW ADVANCEMENT LOGO\FIU_UnivAdvance_FIURe#6BB24 medium.JPG"/>
            <p:cNvPicPr/>
            <p:nvPr/>
          </p:nvPicPr>
          <p:blipFill>
            <a:blip r:embed="rId3" cstate="print"/>
            <a:srcRect/>
            <a:stretch>
              <a:fillRect/>
            </a:stretch>
          </p:blipFill>
          <p:spPr bwMode="auto">
            <a:xfrm>
              <a:off x="2743200" y="1828800"/>
              <a:ext cx="3657600" cy="990600"/>
            </a:xfrm>
            <a:prstGeom prst="rect">
              <a:avLst/>
            </a:prstGeom>
            <a:noFill/>
            <a:ln w="9525">
              <a:noFill/>
              <a:miter lim="800000"/>
              <a:headEnd/>
              <a:tailEnd/>
            </a:ln>
          </p:spPr>
        </p:pic>
        <p:sp>
          <p:nvSpPr>
            <p:cNvPr id="2" name="TextBox 1"/>
            <p:cNvSpPr txBox="1"/>
            <p:nvPr/>
          </p:nvSpPr>
          <p:spPr>
            <a:xfrm>
              <a:off x="4495799" y="2000634"/>
              <a:ext cx="1828800" cy="571498"/>
            </a:xfrm>
            <a:prstGeom prst="rect">
              <a:avLst/>
            </a:prstGeom>
            <a:solidFill>
              <a:schemeClr val="bg1"/>
            </a:solidFill>
          </p:spPr>
          <p:txBody>
            <a:bodyPr wrap="square" rtlCol="0">
              <a:spAutoFit/>
            </a:bodyPr>
            <a:lstStyle/>
            <a:p>
              <a:pPr algn="ctr"/>
              <a:r>
                <a:rPr lang="en-US" sz="900" b="1">
                  <a:solidFill>
                    <a:srgbClr val="C5960C"/>
                  </a:solidFill>
                </a:rPr>
                <a:t>Foundation</a:t>
              </a:r>
            </a:p>
          </p:txBody>
        </p:sp>
      </p:grpSp>
      <p:sp>
        <p:nvSpPr>
          <p:cNvPr id="13" name="Title 1"/>
          <p:cNvSpPr txBox="1">
            <a:spLocks/>
          </p:cNvSpPr>
          <p:nvPr/>
        </p:nvSpPr>
        <p:spPr bwMode="auto">
          <a:xfrm>
            <a:off x="483198" y="762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Arial" charset="0"/>
              </a:defRPr>
            </a:lvl2pPr>
            <a:lvl3pPr algn="ctr" rtl="0" eaLnBrk="0" fontAlgn="base" hangingPunct="0">
              <a:spcBef>
                <a:spcPct val="0"/>
              </a:spcBef>
              <a:spcAft>
                <a:spcPct val="0"/>
              </a:spcAft>
              <a:defRPr sz="4400">
                <a:solidFill>
                  <a:schemeClr val="bg1"/>
                </a:solidFill>
                <a:latin typeface="Arial" charset="0"/>
              </a:defRPr>
            </a:lvl3pPr>
            <a:lvl4pPr algn="ctr" rtl="0" eaLnBrk="0" fontAlgn="base" hangingPunct="0">
              <a:spcBef>
                <a:spcPct val="0"/>
              </a:spcBef>
              <a:spcAft>
                <a:spcPct val="0"/>
              </a:spcAft>
              <a:defRPr sz="4400">
                <a:solidFill>
                  <a:schemeClr val="bg1"/>
                </a:solidFill>
                <a:latin typeface="Arial" charset="0"/>
              </a:defRPr>
            </a:lvl4pPr>
            <a:lvl5pPr algn="ctr" rtl="0" eaLnBrk="0" fontAlgn="base" hangingPunct="0">
              <a:spcBef>
                <a:spcPct val="0"/>
              </a:spcBef>
              <a:spcAft>
                <a:spcPct val="0"/>
              </a:spcAft>
              <a:defRPr sz="4400">
                <a:solidFill>
                  <a:schemeClr val="bg1"/>
                </a:solidFill>
                <a:latin typeface="Arial" charset="0"/>
              </a:defRPr>
            </a:lvl5pPr>
            <a:lvl6pPr marL="457200" algn="ctr" rtl="0" fontAlgn="base">
              <a:spcBef>
                <a:spcPct val="0"/>
              </a:spcBef>
              <a:spcAft>
                <a:spcPct val="0"/>
              </a:spcAft>
              <a:defRPr sz="4400">
                <a:solidFill>
                  <a:schemeClr val="bg1"/>
                </a:solidFill>
                <a:latin typeface="Arial" charset="0"/>
              </a:defRPr>
            </a:lvl6pPr>
            <a:lvl7pPr marL="914400" algn="ctr" rtl="0" fontAlgn="base">
              <a:spcBef>
                <a:spcPct val="0"/>
              </a:spcBef>
              <a:spcAft>
                <a:spcPct val="0"/>
              </a:spcAft>
              <a:defRPr sz="4400">
                <a:solidFill>
                  <a:schemeClr val="bg1"/>
                </a:solidFill>
                <a:latin typeface="Arial" charset="0"/>
              </a:defRPr>
            </a:lvl7pPr>
            <a:lvl8pPr marL="1371600" algn="ctr" rtl="0" fontAlgn="base">
              <a:spcBef>
                <a:spcPct val="0"/>
              </a:spcBef>
              <a:spcAft>
                <a:spcPct val="0"/>
              </a:spcAft>
              <a:defRPr sz="4400">
                <a:solidFill>
                  <a:schemeClr val="bg1"/>
                </a:solidFill>
                <a:latin typeface="Arial" charset="0"/>
              </a:defRPr>
            </a:lvl8pPr>
            <a:lvl9pPr marL="1828800" algn="ctr" rtl="0" fontAlgn="base">
              <a:spcBef>
                <a:spcPct val="0"/>
              </a:spcBef>
              <a:spcAft>
                <a:spcPct val="0"/>
              </a:spcAft>
              <a:defRPr sz="4400">
                <a:solidFill>
                  <a:schemeClr val="bg1"/>
                </a:solidFill>
                <a:latin typeface="Arial" charset="0"/>
              </a:defRPr>
            </a:lvl9pPr>
          </a:lstStyle>
          <a:p>
            <a:r>
              <a:rPr lang="en-US" sz="3200" kern="0"/>
              <a:t>Supporting Documentation</a:t>
            </a:r>
          </a:p>
        </p:txBody>
      </p:sp>
      <p:sp>
        <p:nvSpPr>
          <p:cNvPr id="4" name="Rectangle 3"/>
          <p:cNvSpPr/>
          <p:nvPr/>
        </p:nvSpPr>
        <p:spPr>
          <a:xfrm>
            <a:off x="304800" y="1443841"/>
            <a:ext cx="8407998" cy="2862322"/>
          </a:xfrm>
          <a:prstGeom prst="rect">
            <a:avLst/>
          </a:prstGeom>
        </p:spPr>
        <p:txBody>
          <a:bodyPr wrap="square">
            <a:spAutoFit/>
          </a:bodyPr>
          <a:lstStyle/>
          <a:p>
            <a:pPr marL="285750" indent="-285750">
              <a:buFont typeface="Arial" panose="020B0604020202020204" pitchFamily="34" charset="0"/>
              <a:buChar char="•"/>
            </a:pPr>
            <a:r>
              <a:rPr lang="en-US" dirty="0">
                <a:solidFill>
                  <a:srgbClr val="002D62"/>
                </a:solidFill>
              </a:rPr>
              <a:t>Documentation of the donor’s intent for the use of the funds</a:t>
            </a:r>
          </a:p>
          <a:p>
            <a:endParaRPr lang="en-US" dirty="0">
              <a:solidFill>
                <a:srgbClr val="002D62"/>
              </a:solidFill>
            </a:endParaRPr>
          </a:p>
          <a:p>
            <a:pPr marL="742950" lvl="1" indent="-285750">
              <a:buFont typeface="Wingdings" panose="05000000000000000000" pitchFamily="2" charset="2"/>
              <a:buChar char="ü"/>
            </a:pPr>
            <a:r>
              <a:rPr lang="en-US" dirty="0">
                <a:solidFill>
                  <a:srgbClr val="002D62"/>
                </a:solidFill>
              </a:rPr>
              <a:t>Gift Agreement</a:t>
            </a:r>
          </a:p>
          <a:p>
            <a:pPr marL="742950" lvl="1" indent="-285750">
              <a:buFont typeface="Wingdings" panose="05000000000000000000" pitchFamily="2" charset="2"/>
              <a:buChar char="ü"/>
            </a:pPr>
            <a:r>
              <a:rPr lang="en-US" dirty="0">
                <a:solidFill>
                  <a:srgbClr val="002D62"/>
                </a:solidFill>
              </a:rPr>
              <a:t>Any written communication from the donor (letter, email, memo line on check, etc.)</a:t>
            </a:r>
          </a:p>
          <a:p>
            <a:pPr marL="742950" lvl="1" indent="-285750">
              <a:buFont typeface="Wingdings" panose="05000000000000000000" pitchFamily="2" charset="2"/>
              <a:buChar char="ü"/>
            </a:pPr>
            <a:r>
              <a:rPr lang="en-US" dirty="0">
                <a:solidFill>
                  <a:srgbClr val="002D62"/>
                </a:solidFill>
              </a:rPr>
              <a:t>Pledge Card/Agreement</a:t>
            </a:r>
          </a:p>
          <a:p>
            <a:pPr marL="742950" lvl="1" indent="-285750">
              <a:buFont typeface="Wingdings" panose="05000000000000000000" pitchFamily="2" charset="2"/>
              <a:buChar char="ü"/>
            </a:pPr>
            <a:r>
              <a:rPr lang="en-US" dirty="0">
                <a:solidFill>
                  <a:srgbClr val="002D62"/>
                </a:solidFill>
              </a:rPr>
              <a:t>Ignite Campaign documentation</a:t>
            </a:r>
          </a:p>
          <a:p>
            <a:pPr marL="742950" lvl="1" indent="-285750">
              <a:buFont typeface="Wingdings" panose="05000000000000000000" pitchFamily="2" charset="2"/>
              <a:buChar char="ü"/>
            </a:pPr>
            <a:r>
              <a:rPr lang="en-US" dirty="0">
                <a:solidFill>
                  <a:srgbClr val="002D62"/>
                </a:solidFill>
              </a:rPr>
              <a:t>Action item (entered interaction with donor in Raiser’s Edge NXT) </a:t>
            </a:r>
          </a:p>
          <a:p>
            <a:endParaRPr lang="en-US" dirty="0">
              <a:solidFill>
                <a:srgbClr val="002D62"/>
              </a:solidFill>
            </a:endParaRPr>
          </a:p>
          <a:p>
            <a:pPr marL="285750" indent="-285750">
              <a:buFont typeface="Arial" panose="020B0604020202020204" pitchFamily="34" charset="0"/>
              <a:buChar char="•"/>
            </a:pPr>
            <a:r>
              <a:rPr lang="en-US" dirty="0">
                <a:solidFill>
                  <a:srgbClr val="002D62"/>
                </a:solidFill>
              </a:rPr>
              <a:t> Grant application including detailed budget if required by the grantor</a:t>
            </a:r>
          </a:p>
        </p:txBody>
      </p:sp>
    </p:spTree>
    <p:extLst>
      <p:ext uri="{BB962C8B-B14F-4D97-AF65-F5344CB8AC3E}">
        <p14:creationId xmlns:p14="http://schemas.microsoft.com/office/powerpoint/2010/main" val="73528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7383984" y="5314890"/>
            <a:ext cx="1683816" cy="400110"/>
            <a:chOff x="2743200" y="1828800"/>
            <a:chExt cx="3657600" cy="990600"/>
          </a:xfrm>
        </p:grpSpPr>
        <p:pic>
          <p:nvPicPr>
            <p:cNvPr id="3" name="Picture 2" descr="N:\PICTURES, LOGOS, AUDIO AND SIGNATURES\NEW ADVANCEMENT LOGO\FIU_UnivAdvance_FIURe#6BB24 medium.JPG"/>
            <p:cNvPicPr/>
            <p:nvPr/>
          </p:nvPicPr>
          <p:blipFill>
            <a:blip r:embed="rId3" cstate="print"/>
            <a:srcRect/>
            <a:stretch>
              <a:fillRect/>
            </a:stretch>
          </p:blipFill>
          <p:spPr bwMode="auto">
            <a:xfrm>
              <a:off x="2743200" y="1828800"/>
              <a:ext cx="3657600" cy="990600"/>
            </a:xfrm>
            <a:prstGeom prst="rect">
              <a:avLst/>
            </a:prstGeom>
            <a:noFill/>
            <a:ln w="9525">
              <a:noFill/>
              <a:miter lim="800000"/>
              <a:headEnd/>
              <a:tailEnd/>
            </a:ln>
          </p:spPr>
        </p:pic>
        <p:sp>
          <p:nvSpPr>
            <p:cNvPr id="2" name="TextBox 1"/>
            <p:cNvSpPr txBox="1"/>
            <p:nvPr/>
          </p:nvSpPr>
          <p:spPr>
            <a:xfrm>
              <a:off x="4495799" y="2000634"/>
              <a:ext cx="1828800" cy="571498"/>
            </a:xfrm>
            <a:prstGeom prst="rect">
              <a:avLst/>
            </a:prstGeom>
            <a:solidFill>
              <a:schemeClr val="bg1"/>
            </a:solidFill>
          </p:spPr>
          <p:txBody>
            <a:bodyPr wrap="square" rtlCol="0">
              <a:spAutoFit/>
            </a:bodyPr>
            <a:lstStyle/>
            <a:p>
              <a:pPr algn="ctr"/>
              <a:r>
                <a:rPr lang="en-US" sz="900" b="1">
                  <a:solidFill>
                    <a:srgbClr val="C5960C"/>
                  </a:solidFill>
                </a:rPr>
                <a:t>Foundation</a:t>
              </a:r>
            </a:p>
          </p:txBody>
        </p:sp>
      </p:grpSp>
      <p:sp>
        <p:nvSpPr>
          <p:cNvPr id="13" name="Title 1"/>
          <p:cNvSpPr txBox="1">
            <a:spLocks/>
          </p:cNvSpPr>
          <p:nvPr/>
        </p:nvSpPr>
        <p:spPr bwMode="auto">
          <a:xfrm>
            <a:off x="483198" y="762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Arial" charset="0"/>
              </a:defRPr>
            </a:lvl2pPr>
            <a:lvl3pPr algn="ctr" rtl="0" eaLnBrk="0" fontAlgn="base" hangingPunct="0">
              <a:spcBef>
                <a:spcPct val="0"/>
              </a:spcBef>
              <a:spcAft>
                <a:spcPct val="0"/>
              </a:spcAft>
              <a:defRPr sz="4400">
                <a:solidFill>
                  <a:schemeClr val="bg1"/>
                </a:solidFill>
                <a:latin typeface="Arial" charset="0"/>
              </a:defRPr>
            </a:lvl3pPr>
            <a:lvl4pPr algn="ctr" rtl="0" eaLnBrk="0" fontAlgn="base" hangingPunct="0">
              <a:spcBef>
                <a:spcPct val="0"/>
              </a:spcBef>
              <a:spcAft>
                <a:spcPct val="0"/>
              </a:spcAft>
              <a:defRPr sz="4400">
                <a:solidFill>
                  <a:schemeClr val="bg1"/>
                </a:solidFill>
                <a:latin typeface="Arial" charset="0"/>
              </a:defRPr>
            </a:lvl4pPr>
            <a:lvl5pPr algn="ctr" rtl="0" eaLnBrk="0" fontAlgn="base" hangingPunct="0">
              <a:spcBef>
                <a:spcPct val="0"/>
              </a:spcBef>
              <a:spcAft>
                <a:spcPct val="0"/>
              </a:spcAft>
              <a:defRPr sz="4400">
                <a:solidFill>
                  <a:schemeClr val="bg1"/>
                </a:solidFill>
                <a:latin typeface="Arial" charset="0"/>
              </a:defRPr>
            </a:lvl5pPr>
            <a:lvl6pPr marL="457200" algn="ctr" rtl="0" fontAlgn="base">
              <a:spcBef>
                <a:spcPct val="0"/>
              </a:spcBef>
              <a:spcAft>
                <a:spcPct val="0"/>
              </a:spcAft>
              <a:defRPr sz="4400">
                <a:solidFill>
                  <a:schemeClr val="bg1"/>
                </a:solidFill>
                <a:latin typeface="Arial" charset="0"/>
              </a:defRPr>
            </a:lvl6pPr>
            <a:lvl7pPr marL="914400" algn="ctr" rtl="0" fontAlgn="base">
              <a:spcBef>
                <a:spcPct val="0"/>
              </a:spcBef>
              <a:spcAft>
                <a:spcPct val="0"/>
              </a:spcAft>
              <a:defRPr sz="4400">
                <a:solidFill>
                  <a:schemeClr val="bg1"/>
                </a:solidFill>
                <a:latin typeface="Arial" charset="0"/>
              </a:defRPr>
            </a:lvl7pPr>
            <a:lvl8pPr marL="1371600" algn="ctr" rtl="0" fontAlgn="base">
              <a:spcBef>
                <a:spcPct val="0"/>
              </a:spcBef>
              <a:spcAft>
                <a:spcPct val="0"/>
              </a:spcAft>
              <a:defRPr sz="4400">
                <a:solidFill>
                  <a:schemeClr val="bg1"/>
                </a:solidFill>
                <a:latin typeface="Arial" charset="0"/>
              </a:defRPr>
            </a:lvl8pPr>
            <a:lvl9pPr marL="1828800" algn="ctr" rtl="0" fontAlgn="base">
              <a:spcBef>
                <a:spcPct val="0"/>
              </a:spcBef>
              <a:spcAft>
                <a:spcPct val="0"/>
              </a:spcAft>
              <a:defRPr sz="4400">
                <a:solidFill>
                  <a:schemeClr val="bg1"/>
                </a:solidFill>
                <a:latin typeface="Arial" charset="0"/>
              </a:defRPr>
            </a:lvl9pPr>
          </a:lstStyle>
          <a:p>
            <a:r>
              <a:rPr lang="en-US" sz="3200" kern="0"/>
              <a:t>Deposit Transmittal Form</a:t>
            </a:r>
          </a:p>
        </p:txBody>
      </p:sp>
      <p:sp>
        <p:nvSpPr>
          <p:cNvPr id="4" name="Rectangle 3"/>
          <p:cNvSpPr/>
          <p:nvPr/>
        </p:nvSpPr>
        <p:spPr>
          <a:xfrm>
            <a:off x="304800" y="1443841"/>
            <a:ext cx="4267200" cy="4154984"/>
          </a:xfrm>
          <a:prstGeom prst="rect">
            <a:avLst/>
          </a:prstGeom>
        </p:spPr>
        <p:txBody>
          <a:bodyPr wrap="square">
            <a:spAutoFit/>
          </a:bodyPr>
          <a:lstStyle/>
          <a:p>
            <a:pPr marL="285750" indent="-285750">
              <a:buFont typeface="Arial" panose="020B0604020202020204" pitchFamily="34" charset="0"/>
              <a:buChar char="•"/>
            </a:pPr>
            <a:r>
              <a:rPr lang="en-US" sz="1600">
                <a:solidFill>
                  <a:srgbClr val="002D62"/>
                </a:solidFill>
              </a:rPr>
              <a:t>Must accompany any donation to be deposited in the Foundation (use a separate form for expense reimbursements)</a:t>
            </a:r>
          </a:p>
          <a:p>
            <a:pPr marL="285750" indent="-285750">
              <a:buFont typeface="Arial" panose="020B0604020202020204" pitchFamily="34" charset="0"/>
              <a:buChar char="•"/>
            </a:pPr>
            <a:endParaRPr lang="en-US" sz="1600">
              <a:solidFill>
                <a:srgbClr val="002D62"/>
              </a:solidFill>
            </a:endParaRPr>
          </a:p>
          <a:p>
            <a:pPr marL="285750" indent="-285750">
              <a:buFont typeface="Arial" panose="020B0604020202020204" pitchFamily="34" charset="0"/>
              <a:buChar char="•"/>
            </a:pPr>
            <a:r>
              <a:rPr lang="en-US" sz="1600">
                <a:solidFill>
                  <a:srgbClr val="002D62"/>
                </a:solidFill>
              </a:rPr>
              <a:t>Ensures proper recording of your department’s funds</a:t>
            </a:r>
          </a:p>
          <a:p>
            <a:pPr marL="285750" indent="-285750">
              <a:buFont typeface="Arial" panose="020B0604020202020204" pitchFamily="34" charset="0"/>
              <a:buChar char="•"/>
            </a:pPr>
            <a:endParaRPr lang="en-US" sz="1600">
              <a:solidFill>
                <a:srgbClr val="002D62"/>
              </a:solidFill>
            </a:endParaRPr>
          </a:p>
          <a:p>
            <a:pPr marL="285750" indent="-285750">
              <a:buFont typeface="Arial" panose="020B0604020202020204" pitchFamily="34" charset="0"/>
              <a:buChar char="•"/>
            </a:pPr>
            <a:r>
              <a:rPr lang="en-US" sz="1600">
                <a:solidFill>
                  <a:srgbClr val="002D62"/>
                </a:solidFill>
              </a:rPr>
              <a:t>Ensures accountability to our donors </a:t>
            </a:r>
          </a:p>
          <a:p>
            <a:pPr marL="285750" indent="-285750">
              <a:buFont typeface="Arial" panose="020B0604020202020204" pitchFamily="34" charset="0"/>
              <a:buChar char="•"/>
            </a:pPr>
            <a:endParaRPr lang="en-US" sz="1600">
              <a:solidFill>
                <a:srgbClr val="002D62"/>
              </a:solidFill>
            </a:endParaRPr>
          </a:p>
          <a:p>
            <a:pPr marL="285750" indent="-285750">
              <a:buFont typeface="Arial" panose="020B0604020202020204" pitchFamily="34" charset="0"/>
              <a:buChar char="•"/>
            </a:pPr>
            <a:r>
              <a:rPr lang="en-US" sz="1600">
                <a:solidFill>
                  <a:srgbClr val="002D62"/>
                </a:solidFill>
              </a:rPr>
              <a:t>Supports the proper flow of information to management on fundraising goals</a:t>
            </a:r>
          </a:p>
          <a:p>
            <a:pPr marL="285750" indent="-285750">
              <a:buFont typeface="Arial" panose="020B0604020202020204" pitchFamily="34" charset="0"/>
              <a:buChar char="•"/>
            </a:pPr>
            <a:endParaRPr lang="en-US" sz="1600">
              <a:solidFill>
                <a:srgbClr val="002D62"/>
              </a:solidFill>
            </a:endParaRPr>
          </a:p>
          <a:p>
            <a:pPr marL="285750" indent="-285750">
              <a:buFont typeface="Arial" panose="020B0604020202020204" pitchFamily="34" charset="0"/>
              <a:buChar char="•"/>
            </a:pPr>
            <a:r>
              <a:rPr lang="en-US" sz="1600">
                <a:solidFill>
                  <a:srgbClr val="002D62"/>
                </a:solidFill>
              </a:rPr>
              <a:t>For the latest form please visit: </a:t>
            </a:r>
            <a:r>
              <a:rPr lang="en-US" sz="1600">
                <a:solidFill>
                  <a:srgbClr val="002D62"/>
                </a:solidFill>
                <a:hlinkClick r:id="rId4"/>
              </a:rPr>
              <a:t>https://give.fiu.edu/about/fiu-foundation/online-forms/index.html</a:t>
            </a:r>
            <a:r>
              <a:rPr lang="en-US" sz="1600">
                <a:solidFill>
                  <a:srgbClr val="002D62"/>
                </a:solidFill>
              </a:rPr>
              <a:t> </a:t>
            </a:r>
          </a:p>
        </p:txBody>
      </p:sp>
      <p:pic>
        <p:nvPicPr>
          <p:cNvPr id="7" name="Picture 6"/>
          <p:cNvPicPr>
            <a:picLocks noChangeAspect="1"/>
          </p:cNvPicPr>
          <p:nvPr/>
        </p:nvPicPr>
        <p:blipFill rotWithShape="1">
          <a:blip r:embed="rId5"/>
          <a:srcRect l="-412" t="2185" r="48769" b="29670"/>
          <a:stretch/>
        </p:blipFill>
        <p:spPr>
          <a:xfrm>
            <a:off x="4800600" y="1524000"/>
            <a:ext cx="4091974" cy="3374669"/>
          </a:xfrm>
          <a:prstGeom prst="rect">
            <a:avLst/>
          </a:prstGeom>
        </p:spPr>
      </p:pic>
      <p:cxnSp>
        <p:nvCxnSpPr>
          <p:cNvPr id="14" name="Straight Arrow Connector 26"/>
          <p:cNvCxnSpPr>
            <a:cxnSpLocks/>
          </p:cNvCxnSpPr>
          <p:nvPr/>
        </p:nvCxnSpPr>
        <p:spPr bwMode="auto">
          <a:xfrm>
            <a:off x="5562600" y="3657600"/>
            <a:ext cx="457200" cy="0"/>
          </a:xfrm>
          <a:prstGeom prst="straightConnector1">
            <a:avLst/>
          </a:prstGeom>
          <a:noFill/>
          <a:ln w="57150">
            <a:solidFill>
              <a:srgbClr val="C0504D"/>
            </a:solidFill>
            <a:round/>
            <a:headEnd/>
            <a:tailEnd type="arrow" w="med" len="med"/>
          </a:ln>
          <a:effectLst>
            <a:outerShdw dist="20000" dir="5400000" rotWithShape="0">
              <a:srgbClr val="000000">
                <a:alpha val="37999"/>
              </a:srgbClr>
            </a:outerShdw>
          </a:effectLst>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7236860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7383984" y="5314890"/>
            <a:ext cx="1683816" cy="400110"/>
            <a:chOff x="2743200" y="1828800"/>
            <a:chExt cx="3657600" cy="990600"/>
          </a:xfrm>
        </p:grpSpPr>
        <p:pic>
          <p:nvPicPr>
            <p:cNvPr id="3" name="Picture 2" descr="N:\PICTURES, LOGOS, AUDIO AND SIGNATURES\NEW ADVANCEMENT LOGO\FIU_UnivAdvance_FIURe#6BB24 medium.JPG"/>
            <p:cNvPicPr/>
            <p:nvPr/>
          </p:nvPicPr>
          <p:blipFill>
            <a:blip r:embed="rId3" cstate="print"/>
            <a:srcRect/>
            <a:stretch>
              <a:fillRect/>
            </a:stretch>
          </p:blipFill>
          <p:spPr bwMode="auto">
            <a:xfrm>
              <a:off x="2743200" y="1828800"/>
              <a:ext cx="3657600" cy="990600"/>
            </a:xfrm>
            <a:prstGeom prst="rect">
              <a:avLst/>
            </a:prstGeom>
            <a:noFill/>
            <a:ln w="9525">
              <a:noFill/>
              <a:miter lim="800000"/>
              <a:headEnd/>
              <a:tailEnd/>
            </a:ln>
          </p:spPr>
        </p:pic>
        <p:sp>
          <p:nvSpPr>
            <p:cNvPr id="2" name="TextBox 1"/>
            <p:cNvSpPr txBox="1"/>
            <p:nvPr/>
          </p:nvSpPr>
          <p:spPr>
            <a:xfrm>
              <a:off x="4495799" y="2000634"/>
              <a:ext cx="1828800" cy="571498"/>
            </a:xfrm>
            <a:prstGeom prst="rect">
              <a:avLst/>
            </a:prstGeom>
            <a:solidFill>
              <a:schemeClr val="bg1"/>
            </a:solidFill>
          </p:spPr>
          <p:txBody>
            <a:bodyPr wrap="square" rtlCol="0">
              <a:spAutoFit/>
            </a:bodyPr>
            <a:lstStyle/>
            <a:p>
              <a:pPr algn="ctr"/>
              <a:r>
                <a:rPr lang="en-US" sz="900" b="1">
                  <a:solidFill>
                    <a:srgbClr val="C5960C"/>
                  </a:solidFill>
                </a:rPr>
                <a:t>Foundation</a:t>
              </a:r>
            </a:p>
          </p:txBody>
        </p:sp>
      </p:grpSp>
      <p:sp>
        <p:nvSpPr>
          <p:cNvPr id="13" name="Title 1"/>
          <p:cNvSpPr txBox="1">
            <a:spLocks/>
          </p:cNvSpPr>
          <p:nvPr/>
        </p:nvSpPr>
        <p:spPr bwMode="auto">
          <a:xfrm>
            <a:off x="483198" y="762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Arial" charset="0"/>
              </a:defRPr>
            </a:lvl2pPr>
            <a:lvl3pPr algn="ctr" rtl="0" eaLnBrk="0" fontAlgn="base" hangingPunct="0">
              <a:spcBef>
                <a:spcPct val="0"/>
              </a:spcBef>
              <a:spcAft>
                <a:spcPct val="0"/>
              </a:spcAft>
              <a:defRPr sz="4400">
                <a:solidFill>
                  <a:schemeClr val="bg1"/>
                </a:solidFill>
                <a:latin typeface="Arial" charset="0"/>
              </a:defRPr>
            </a:lvl3pPr>
            <a:lvl4pPr algn="ctr" rtl="0" eaLnBrk="0" fontAlgn="base" hangingPunct="0">
              <a:spcBef>
                <a:spcPct val="0"/>
              </a:spcBef>
              <a:spcAft>
                <a:spcPct val="0"/>
              </a:spcAft>
              <a:defRPr sz="4400">
                <a:solidFill>
                  <a:schemeClr val="bg1"/>
                </a:solidFill>
                <a:latin typeface="Arial" charset="0"/>
              </a:defRPr>
            </a:lvl4pPr>
            <a:lvl5pPr algn="ctr" rtl="0" eaLnBrk="0" fontAlgn="base" hangingPunct="0">
              <a:spcBef>
                <a:spcPct val="0"/>
              </a:spcBef>
              <a:spcAft>
                <a:spcPct val="0"/>
              </a:spcAft>
              <a:defRPr sz="4400">
                <a:solidFill>
                  <a:schemeClr val="bg1"/>
                </a:solidFill>
                <a:latin typeface="Arial" charset="0"/>
              </a:defRPr>
            </a:lvl5pPr>
            <a:lvl6pPr marL="457200" algn="ctr" rtl="0" fontAlgn="base">
              <a:spcBef>
                <a:spcPct val="0"/>
              </a:spcBef>
              <a:spcAft>
                <a:spcPct val="0"/>
              </a:spcAft>
              <a:defRPr sz="4400">
                <a:solidFill>
                  <a:schemeClr val="bg1"/>
                </a:solidFill>
                <a:latin typeface="Arial" charset="0"/>
              </a:defRPr>
            </a:lvl6pPr>
            <a:lvl7pPr marL="914400" algn="ctr" rtl="0" fontAlgn="base">
              <a:spcBef>
                <a:spcPct val="0"/>
              </a:spcBef>
              <a:spcAft>
                <a:spcPct val="0"/>
              </a:spcAft>
              <a:defRPr sz="4400">
                <a:solidFill>
                  <a:schemeClr val="bg1"/>
                </a:solidFill>
                <a:latin typeface="Arial" charset="0"/>
              </a:defRPr>
            </a:lvl7pPr>
            <a:lvl8pPr marL="1371600" algn="ctr" rtl="0" fontAlgn="base">
              <a:spcBef>
                <a:spcPct val="0"/>
              </a:spcBef>
              <a:spcAft>
                <a:spcPct val="0"/>
              </a:spcAft>
              <a:defRPr sz="4400">
                <a:solidFill>
                  <a:schemeClr val="bg1"/>
                </a:solidFill>
                <a:latin typeface="Arial" charset="0"/>
              </a:defRPr>
            </a:lvl8pPr>
            <a:lvl9pPr marL="1828800" algn="ctr" rtl="0" fontAlgn="base">
              <a:spcBef>
                <a:spcPct val="0"/>
              </a:spcBef>
              <a:spcAft>
                <a:spcPct val="0"/>
              </a:spcAft>
              <a:defRPr sz="4400">
                <a:solidFill>
                  <a:schemeClr val="bg1"/>
                </a:solidFill>
                <a:latin typeface="Arial" charset="0"/>
              </a:defRPr>
            </a:lvl9pPr>
          </a:lstStyle>
          <a:p>
            <a:r>
              <a:rPr lang="en-US" sz="3200" kern="0"/>
              <a:t>Completing the Deposit Transmittal Form</a:t>
            </a:r>
          </a:p>
        </p:txBody>
      </p:sp>
      <p:pic>
        <p:nvPicPr>
          <p:cNvPr id="6" name="Picture 5"/>
          <p:cNvPicPr>
            <a:picLocks noChangeAspect="1"/>
          </p:cNvPicPr>
          <p:nvPr/>
        </p:nvPicPr>
        <p:blipFill rotWithShape="1">
          <a:blip r:embed="rId4"/>
          <a:srcRect r="505" b="22371"/>
          <a:stretch/>
        </p:blipFill>
        <p:spPr>
          <a:xfrm>
            <a:off x="1425885" y="2314814"/>
            <a:ext cx="6320374" cy="2714386"/>
          </a:xfrm>
          <a:prstGeom prst="rect">
            <a:avLst/>
          </a:prstGeom>
        </p:spPr>
      </p:pic>
      <p:sp>
        <p:nvSpPr>
          <p:cNvPr id="8" name="Rectangle 7"/>
          <p:cNvSpPr/>
          <p:nvPr/>
        </p:nvSpPr>
        <p:spPr>
          <a:xfrm>
            <a:off x="304800" y="1443841"/>
            <a:ext cx="8610600" cy="584775"/>
          </a:xfrm>
          <a:prstGeom prst="rect">
            <a:avLst/>
          </a:prstGeom>
        </p:spPr>
        <p:txBody>
          <a:bodyPr wrap="square">
            <a:spAutoFit/>
          </a:bodyPr>
          <a:lstStyle/>
          <a:p>
            <a:pPr marL="285750" indent="-285750">
              <a:buFont typeface="Arial" panose="020B0604020202020204" pitchFamily="34" charset="0"/>
              <a:buChar char="•"/>
            </a:pPr>
            <a:r>
              <a:rPr lang="en-US" sz="1600">
                <a:solidFill>
                  <a:srgbClr val="002D62"/>
                </a:solidFill>
              </a:rPr>
              <a:t>Click on the link to prepare the deposit transmittal form  </a:t>
            </a:r>
          </a:p>
          <a:p>
            <a:pPr marL="285750" indent="-285750">
              <a:buFont typeface="Arial" panose="020B0604020202020204" pitchFamily="34" charset="0"/>
              <a:buChar char="•"/>
            </a:pPr>
            <a:r>
              <a:rPr lang="en-US" sz="1600">
                <a:solidFill>
                  <a:srgbClr val="002D62"/>
                </a:solidFill>
              </a:rPr>
              <a:t>Log in by entering your FIU MyAccounts Username/Panther ID and Password</a:t>
            </a:r>
          </a:p>
        </p:txBody>
      </p:sp>
      <p:cxnSp>
        <p:nvCxnSpPr>
          <p:cNvPr id="9" name="Straight Arrow Connector 26"/>
          <p:cNvCxnSpPr>
            <a:cxnSpLocks/>
          </p:cNvCxnSpPr>
          <p:nvPr/>
        </p:nvCxnSpPr>
        <p:spPr bwMode="auto">
          <a:xfrm>
            <a:off x="1905000" y="4114800"/>
            <a:ext cx="457200" cy="0"/>
          </a:xfrm>
          <a:prstGeom prst="straightConnector1">
            <a:avLst/>
          </a:prstGeom>
          <a:noFill/>
          <a:ln w="57150">
            <a:solidFill>
              <a:srgbClr val="C0504D"/>
            </a:solidFill>
            <a:round/>
            <a:headEnd/>
            <a:tailEnd type="arrow" w="med" len="med"/>
          </a:ln>
          <a:effectLst>
            <a:outerShdw dist="20000" dir="5400000" rotWithShape="0">
              <a:srgbClr val="000000">
                <a:alpha val="37999"/>
              </a:srgbClr>
            </a:outerShdw>
          </a:effectLst>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7897126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7383984" y="5314890"/>
            <a:ext cx="1683816" cy="400110"/>
            <a:chOff x="2743200" y="1828800"/>
            <a:chExt cx="3657600" cy="990600"/>
          </a:xfrm>
        </p:grpSpPr>
        <p:pic>
          <p:nvPicPr>
            <p:cNvPr id="3" name="Picture 2" descr="N:\PICTURES, LOGOS, AUDIO AND SIGNATURES\NEW ADVANCEMENT LOGO\FIU_UnivAdvance_FIURe#6BB24 medium.JPG"/>
            <p:cNvPicPr/>
            <p:nvPr/>
          </p:nvPicPr>
          <p:blipFill>
            <a:blip r:embed="rId3" cstate="print"/>
            <a:srcRect/>
            <a:stretch>
              <a:fillRect/>
            </a:stretch>
          </p:blipFill>
          <p:spPr bwMode="auto">
            <a:xfrm>
              <a:off x="2743200" y="1828800"/>
              <a:ext cx="3657600" cy="990600"/>
            </a:xfrm>
            <a:prstGeom prst="rect">
              <a:avLst/>
            </a:prstGeom>
            <a:noFill/>
            <a:ln w="9525">
              <a:noFill/>
              <a:miter lim="800000"/>
              <a:headEnd/>
              <a:tailEnd/>
            </a:ln>
          </p:spPr>
        </p:pic>
        <p:sp>
          <p:nvSpPr>
            <p:cNvPr id="2" name="TextBox 1"/>
            <p:cNvSpPr txBox="1"/>
            <p:nvPr/>
          </p:nvSpPr>
          <p:spPr>
            <a:xfrm>
              <a:off x="4495799" y="2000634"/>
              <a:ext cx="1828800" cy="571498"/>
            </a:xfrm>
            <a:prstGeom prst="rect">
              <a:avLst/>
            </a:prstGeom>
            <a:solidFill>
              <a:schemeClr val="bg1"/>
            </a:solidFill>
          </p:spPr>
          <p:txBody>
            <a:bodyPr wrap="square" rtlCol="0">
              <a:spAutoFit/>
            </a:bodyPr>
            <a:lstStyle/>
            <a:p>
              <a:pPr algn="ctr"/>
              <a:r>
                <a:rPr lang="en-US" sz="900" b="1">
                  <a:solidFill>
                    <a:srgbClr val="C5960C"/>
                  </a:solidFill>
                </a:rPr>
                <a:t>Foundation</a:t>
              </a:r>
            </a:p>
          </p:txBody>
        </p:sp>
      </p:grpSp>
      <p:sp>
        <p:nvSpPr>
          <p:cNvPr id="13" name="Title 1"/>
          <p:cNvSpPr txBox="1">
            <a:spLocks/>
          </p:cNvSpPr>
          <p:nvPr/>
        </p:nvSpPr>
        <p:spPr bwMode="auto">
          <a:xfrm>
            <a:off x="483198" y="762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Arial" charset="0"/>
              </a:defRPr>
            </a:lvl2pPr>
            <a:lvl3pPr algn="ctr" rtl="0" eaLnBrk="0" fontAlgn="base" hangingPunct="0">
              <a:spcBef>
                <a:spcPct val="0"/>
              </a:spcBef>
              <a:spcAft>
                <a:spcPct val="0"/>
              </a:spcAft>
              <a:defRPr sz="4400">
                <a:solidFill>
                  <a:schemeClr val="bg1"/>
                </a:solidFill>
                <a:latin typeface="Arial" charset="0"/>
              </a:defRPr>
            </a:lvl3pPr>
            <a:lvl4pPr algn="ctr" rtl="0" eaLnBrk="0" fontAlgn="base" hangingPunct="0">
              <a:spcBef>
                <a:spcPct val="0"/>
              </a:spcBef>
              <a:spcAft>
                <a:spcPct val="0"/>
              </a:spcAft>
              <a:defRPr sz="4400">
                <a:solidFill>
                  <a:schemeClr val="bg1"/>
                </a:solidFill>
                <a:latin typeface="Arial" charset="0"/>
              </a:defRPr>
            </a:lvl4pPr>
            <a:lvl5pPr algn="ctr" rtl="0" eaLnBrk="0" fontAlgn="base" hangingPunct="0">
              <a:spcBef>
                <a:spcPct val="0"/>
              </a:spcBef>
              <a:spcAft>
                <a:spcPct val="0"/>
              </a:spcAft>
              <a:defRPr sz="4400">
                <a:solidFill>
                  <a:schemeClr val="bg1"/>
                </a:solidFill>
                <a:latin typeface="Arial" charset="0"/>
              </a:defRPr>
            </a:lvl5pPr>
            <a:lvl6pPr marL="457200" algn="ctr" rtl="0" fontAlgn="base">
              <a:spcBef>
                <a:spcPct val="0"/>
              </a:spcBef>
              <a:spcAft>
                <a:spcPct val="0"/>
              </a:spcAft>
              <a:defRPr sz="4400">
                <a:solidFill>
                  <a:schemeClr val="bg1"/>
                </a:solidFill>
                <a:latin typeface="Arial" charset="0"/>
              </a:defRPr>
            </a:lvl6pPr>
            <a:lvl7pPr marL="914400" algn="ctr" rtl="0" fontAlgn="base">
              <a:spcBef>
                <a:spcPct val="0"/>
              </a:spcBef>
              <a:spcAft>
                <a:spcPct val="0"/>
              </a:spcAft>
              <a:defRPr sz="4400">
                <a:solidFill>
                  <a:schemeClr val="bg1"/>
                </a:solidFill>
                <a:latin typeface="Arial" charset="0"/>
              </a:defRPr>
            </a:lvl7pPr>
            <a:lvl8pPr marL="1371600" algn="ctr" rtl="0" fontAlgn="base">
              <a:spcBef>
                <a:spcPct val="0"/>
              </a:spcBef>
              <a:spcAft>
                <a:spcPct val="0"/>
              </a:spcAft>
              <a:defRPr sz="4400">
                <a:solidFill>
                  <a:schemeClr val="bg1"/>
                </a:solidFill>
                <a:latin typeface="Arial" charset="0"/>
              </a:defRPr>
            </a:lvl8pPr>
            <a:lvl9pPr marL="1828800" algn="ctr" rtl="0" fontAlgn="base">
              <a:spcBef>
                <a:spcPct val="0"/>
              </a:spcBef>
              <a:spcAft>
                <a:spcPct val="0"/>
              </a:spcAft>
              <a:defRPr sz="4400">
                <a:solidFill>
                  <a:schemeClr val="bg1"/>
                </a:solidFill>
                <a:latin typeface="Arial" charset="0"/>
              </a:defRPr>
            </a:lvl9pPr>
          </a:lstStyle>
          <a:p>
            <a:r>
              <a:rPr lang="en-US" sz="3200" kern="0"/>
              <a:t>Completing the Deposit Transmittal Form</a:t>
            </a:r>
          </a:p>
        </p:txBody>
      </p:sp>
      <p:sp>
        <p:nvSpPr>
          <p:cNvPr id="8" name="Rectangle 7"/>
          <p:cNvSpPr/>
          <p:nvPr/>
        </p:nvSpPr>
        <p:spPr>
          <a:xfrm>
            <a:off x="304800" y="1443841"/>
            <a:ext cx="8610600" cy="2677656"/>
          </a:xfrm>
          <a:prstGeom prst="rect">
            <a:avLst/>
          </a:prstGeom>
        </p:spPr>
        <p:txBody>
          <a:bodyPr wrap="square">
            <a:spAutoFit/>
          </a:bodyPr>
          <a:lstStyle/>
          <a:p>
            <a:pPr marL="742950" lvl="1" indent="-285750">
              <a:buFont typeface="Wingdings" panose="05000000000000000000" pitchFamily="2" charset="2"/>
              <a:buChar char="ü"/>
            </a:pPr>
            <a:endParaRPr lang="en-US" sz="1400" b="1">
              <a:solidFill>
                <a:srgbClr val="002D62"/>
              </a:solidFill>
            </a:endParaRPr>
          </a:p>
          <a:p>
            <a:pPr marL="742950" lvl="1" indent="-285750">
              <a:buFont typeface="Wingdings" panose="05000000000000000000" pitchFamily="2" charset="2"/>
              <a:buChar char="ü"/>
            </a:pPr>
            <a:r>
              <a:rPr lang="en-US" sz="1400" b="1">
                <a:solidFill>
                  <a:srgbClr val="002D62"/>
                </a:solidFill>
              </a:rPr>
              <a:t>Contact PID, Date and Department: </a:t>
            </a:r>
            <a:r>
              <a:rPr lang="en-US" sz="1400">
                <a:solidFill>
                  <a:srgbClr val="002D62"/>
                </a:solidFill>
              </a:rPr>
              <a:t>automatically entered when you log in</a:t>
            </a:r>
          </a:p>
          <a:p>
            <a:pPr lvl="1"/>
            <a:endParaRPr lang="en-US" sz="1400">
              <a:solidFill>
                <a:srgbClr val="002D62"/>
              </a:solidFill>
            </a:endParaRPr>
          </a:p>
          <a:p>
            <a:pPr marL="742950" lvl="1" indent="-285750">
              <a:buFont typeface="Wingdings" panose="05000000000000000000" pitchFamily="2" charset="2"/>
              <a:buChar char="ü"/>
            </a:pPr>
            <a:r>
              <a:rPr lang="en-US" sz="1400" b="1">
                <a:solidFill>
                  <a:srgbClr val="002D62"/>
                </a:solidFill>
              </a:rPr>
              <a:t>Requested by PID: </a:t>
            </a:r>
            <a:r>
              <a:rPr lang="en-US" sz="1400">
                <a:solidFill>
                  <a:srgbClr val="002D62"/>
                </a:solidFill>
              </a:rPr>
              <a:t>Panther ID # of individual for whom you are the completing the form (not a required field, will default to Contact PID) </a:t>
            </a:r>
          </a:p>
          <a:p>
            <a:pPr lvl="1"/>
            <a:endParaRPr lang="en-US" sz="1400">
              <a:solidFill>
                <a:srgbClr val="002D62"/>
              </a:solidFill>
            </a:endParaRPr>
          </a:p>
          <a:p>
            <a:pPr marL="742950" lvl="1" indent="-285750">
              <a:buFont typeface="Wingdings" panose="05000000000000000000" pitchFamily="2" charset="2"/>
              <a:buChar char="ü"/>
            </a:pPr>
            <a:r>
              <a:rPr lang="en-US" sz="1400" b="1">
                <a:solidFill>
                  <a:srgbClr val="002D62"/>
                </a:solidFill>
              </a:rPr>
              <a:t>Solicitor ID:</a:t>
            </a:r>
            <a:r>
              <a:rPr lang="en-US" sz="1400">
                <a:solidFill>
                  <a:srgbClr val="002D62"/>
                </a:solidFill>
              </a:rPr>
              <a:t> Panther ID # for the corresponding solicitor (Major Gift Officer) for this gift. Please contact the Advancement Office #7-3623 or #7-2472 if not known.  The form allows for multiple solicitors to be selected.</a:t>
            </a:r>
          </a:p>
          <a:p>
            <a:pPr lvl="1"/>
            <a:endParaRPr lang="en-US" sz="1400">
              <a:solidFill>
                <a:srgbClr val="002D62"/>
              </a:solidFill>
            </a:endParaRPr>
          </a:p>
          <a:p>
            <a:pPr marL="742950" lvl="1" indent="-285750">
              <a:buFont typeface="Wingdings" panose="05000000000000000000" pitchFamily="2" charset="2"/>
              <a:buChar char="ü"/>
            </a:pPr>
            <a:r>
              <a:rPr lang="en-US" sz="1400" b="1">
                <a:solidFill>
                  <a:srgbClr val="002D62"/>
                </a:solidFill>
              </a:rPr>
              <a:t>Was a board member involved with soliciting this gift?:  </a:t>
            </a:r>
            <a:r>
              <a:rPr lang="en-US" sz="1400">
                <a:solidFill>
                  <a:srgbClr val="002D62"/>
                </a:solidFill>
              </a:rPr>
              <a:t>Select from the dropdown box “yes” or “no”.  If yes, select the board member who was involved with soliciting this gift.</a:t>
            </a:r>
          </a:p>
        </p:txBody>
      </p:sp>
      <p:pic>
        <p:nvPicPr>
          <p:cNvPr id="4" name="Picture 3"/>
          <p:cNvPicPr>
            <a:picLocks noChangeAspect="1"/>
          </p:cNvPicPr>
          <p:nvPr/>
        </p:nvPicPr>
        <p:blipFill>
          <a:blip r:embed="rId4"/>
          <a:stretch>
            <a:fillRect/>
          </a:stretch>
        </p:blipFill>
        <p:spPr>
          <a:xfrm>
            <a:off x="1178249" y="4191001"/>
            <a:ext cx="6977483" cy="1193294"/>
          </a:xfrm>
          <a:prstGeom prst="rect">
            <a:avLst/>
          </a:prstGeom>
        </p:spPr>
      </p:pic>
    </p:spTree>
    <p:extLst>
      <p:ext uri="{BB962C8B-B14F-4D97-AF65-F5344CB8AC3E}">
        <p14:creationId xmlns:p14="http://schemas.microsoft.com/office/powerpoint/2010/main" val="418990299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3"/>
</p:tagLst>
</file>

<file path=ppt/tags/tag2.xml><?xml version="1.0" encoding="utf-8"?>
<p:tagLst xmlns:a="http://schemas.openxmlformats.org/drawingml/2006/main" xmlns:r="http://schemas.openxmlformats.org/officeDocument/2006/relationships" xmlns:p="http://schemas.openxmlformats.org/presentationml/2006/main">
  <p:tag name="TIMING" val="|1.3"/>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2196736D0964344BD8F086894EB1E81" ma:contentTypeVersion="13" ma:contentTypeDescription="Create a new document." ma:contentTypeScope="" ma:versionID="9d0d69bc51744e3326d53f8ac08285dc">
  <xsd:schema xmlns:xsd="http://www.w3.org/2001/XMLSchema" xmlns:xs="http://www.w3.org/2001/XMLSchema" xmlns:p="http://schemas.microsoft.com/office/2006/metadata/properties" xmlns:ns2="973b5335-9bb0-4736-aa7c-5ad8e7cddf89" xmlns:ns3="813b0230-22dc-475f-98ee-237e01b373f0" targetNamespace="http://schemas.microsoft.com/office/2006/metadata/properties" ma:root="true" ma:fieldsID="eec770faf923ccf0c34b88849c5d98f8" ns2:_="" ns3:_="">
    <xsd:import namespace="973b5335-9bb0-4736-aa7c-5ad8e7cddf89"/>
    <xsd:import namespace="813b0230-22dc-475f-98ee-237e01b373f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AutoKeyPoints" minOccurs="0"/>
                <xsd:element ref="ns2:MediaServiceKeyPoints" minOccurs="0"/>
                <xsd:element ref="ns2:MediaServiceGenerationTime" minOccurs="0"/>
                <xsd:element ref="ns2:MediaServiceEventHashCode"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3b5335-9bb0-4736-aa7c-5ad8e7cddf8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13b0230-22dc-475f-98ee-237e01b373f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AF652E1-58CF-4A71-92A3-0A425B2C2B2C}">
  <ds:schemaRefs>
    <ds:schemaRef ds:uri="813b0230-22dc-475f-98ee-237e01b373f0"/>
    <ds:schemaRef ds:uri="http://schemas.microsoft.com/office/2006/documentManagement/types"/>
    <ds:schemaRef ds:uri="http://schemas.microsoft.com/office/infopath/2007/PartnerControls"/>
    <ds:schemaRef ds:uri="http://www.w3.org/XML/1998/namespace"/>
    <ds:schemaRef ds:uri="http://purl.org/dc/dcmitype/"/>
    <ds:schemaRef ds:uri="http://schemas.microsoft.com/office/2006/metadata/properties"/>
    <ds:schemaRef ds:uri="http://purl.org/dc/terms/"/>
    <ds:schemaRef ds:uri="http://schemas.openxmlformats.org/package/2006/metadata/core-properties"/>
    <ds:schemaRef ds:uri="973b5335-9bb0-4736-aa7c-5ad8e7cddf89"/>
    <ds:schemaRef ds:uri="http://purl.org/dc/elements/1.1/"/>
  </ds:schemaRefs>
</ds:datastoreItem>
</file>

<file path=customXml/itemProps2.xml><?xml version="1.0" encoding="utf-8"?>
<ds:datastoreItem xmlns:ds="http://schemas.openxmlformats.org/officeDocument/2006/customXml" ds:itemID="{675FFE10-9124-4248-818B-58162E1FAAE0}">
  <ds:schemaRefs>
    <ds:schemaRef ds:uri="http://schemas.microsoft.com/sharepoint/v3/contenttype/forms"/>
  </ds:schemaRefs>
</ds:datastoreItem>
</file>

<file path=customXml/itemProps3.xml><?xml version="1.0" encoding="utf-8"?>
<ds:datastoreItem xmlns:ds="http://schemas.openxmlformats.org/officeDocument/2006/customXml" ds:itemID="{9A3C0B9A-2B87-4394-BDB1-FC7DD95128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73b5335-9bb0-4736-aa7c-5ad8e7cddf89"/>
    <ds:schemaRef ds:uri="813b0230-22dc-475f-98ee-237e01b373f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TotalTime>
  <Words>2327</Words>
  <Application>Microsoft Office PowerPoint</Application>
  <PresentationFormat>On-screen Show (4:3)</PresentationFormat>
  <Paragraphs>266</Paragraphs>
  <Slides>22</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Courier New</vt:lpstr>
      <vt:lpstr>Wingdings</vt:lpstr>
      <vt:lpstr>Default Design</vt:lpstr>
      <vt:lpstr>PowerPoint Presentation</vt:lpstr>
      <vt:lpstr>PowerPoint Presentation</vt:lpstr>
      <vt:lpstr>Life Cycle of a Deposit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Expense Reimbursement</vt:lpstr>
      <vt:lpstr> Completing the Pledge/Gift Agreement Transmittal</vt:lpstr>
      <vt:lpstr>PowerPoint Presentation</vt:lpstr>
      <vt:lpstr>Contact Us:</vt:lpstr>
    </vt:vector>
  </TitlesOfParts>
  <Company>FIU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Template for Departmental Presentations</dc:title>
  <dc:creator>poguest</dc:creator>
  <cp:lastModifiedBy>Yelena Diaz</cp:lastModifiedBy>
  <cp:revision>2</cp:revision>
  <cp:lastPrinted>2021-08-11T11:31:17Z</cp:lastPrinted>
  <dcterms:created xsi:type="dcterms:W3CDTF">2004-10-11T21:52:22Z</dcterms:created>
  <dcterms:modified xsi:type="dcterms:W3CDTF">2021-10-20T18:36:31Z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0x010100E2196736D0964344BD8F086894EB1E81</vt:lpwstr>
  </property>
</Properties>
</file>